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256" r:id="rId2"/>
    <p:sldId id="266" r:id="rId3"/>
    <p:sldId id="257" r:id="rId4"/>
    <p:sldId id="263" r:id="rId5"/>
    <p:sldId id="267" r:id="rId6"/>
    <p:sldId id="264" r:id="rId7"/>
    <p:sldId id="258" r:id="rId8"/>
    <p:sldId id="259" r:id="rId9"/>
    <p:sldId id="265" r:id="rId10"/>
  </p:sldIdLst>
  <p:sldSz cx="9144000" cy="5143500" type="screen16x9"/>
  <p:notesSz cx="6858000" cy="9144000"/>
  <p:embeddedFontLst>
    <p:embeddedFont>
      <p:font typeface="Montserrat" pitchFamily="2" charset="77"/>
      <p:regular r:id="rId12"/>
      <p:bold r:id="rId13"/>
      <p:italic r:id="rId14"/>
      <p:boldItalic r:id="rId15"/>
    </p:embeddedFont>
    <p:embeddedFont>
      <p:font typeface="Montserrat SemiBold" panose="020F0502020204030204" pitchFamily="34" charset="0"/>
      <p:regular r:id="rId16"/>
      <p:bold r:id="rId17"/>
      <p:italic r:id="rId18"/>
      <p:boldItalic r:id="rId19"/>
    </p:embeddedFont>
    <p:embeddedFont>
      <p:font typeface="Questrial" pitchFamily="2" charset="77"/>
      <p:regular r:id="rId20"/>
    </p:embeddedFont>
    <p:embeddedFont>
      <p:font typeface="Raleway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BABEB2-867C-C84C-8ACA-7F9EF9EBA273}" v="240" dt="2025-04-05T01:55:40.144"/>
  </p1510:revLst>
</p1510:revInfo>
</file>

<file path=ppt/tableStyles.xml><?xml version="1.0" encoding="utf-8"?>
<a:tblStyleLst xmlns:a="http://schemas.openxmlformats.org/drawingml/2006/main" def="{6C85470D-B1B0-43C2-8BA7-1CC0A1316CF3}">
  <a:tblStyle styleId="{6C85470D-B1B0-43C2-8BA7-1CC0A1316C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36"/>
    <p:restoredTop sz="94715"/>
  </p:normalViewPr>
  <p:slideViewPr>
    <p:cSldViewPr snapToGrid="0">
      <p:cViewPr>
        <p:scale>
          <a:sx n="66" d="100"/>
          <a:sy n="66" d="100"/>
        </p:scale>
        <p:origin x="848" y="16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126a3be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2126a3be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2126a3bec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2126a3bec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7A7CAF19-E652-F83A-D574-FA97A0432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2126a3bec9_0_83:notes">
            <a:extLst>
              <a:ext uri="{FF2B5EF4-FFF2-40B4-BE49-F238E27FC236}">
                <a16:creationId xmlns:a16="http://schemas.microsoft.com/office/drawing/2014/main" id="{46C3698A-3686-CE3A-921E-F9071D1709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2126a3bec9_0_83:notes">
            <a:extLst>
              <a:ext uri="{FF2B5EF4-FFF2-40B4-BE49-F238E27FC236}">
                <a16:creationId xmlns:a16="http://schemas.microsoft.com/office/drawing/2014/main" id="{1A87F04B-E10C-47A3-93A9-6048569D96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68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>
          <a:extLst>
            <a:ext uri="{FF2B5EF4-FFF2-40B4-BE49-F238E27FC236}">
              <a16:creationId xmlns:a16="http://schemas.microsoft.com/office/drawing/2014/main" id="{81AC5B10-5885-124F-5B0C-2121A4347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2126a3bec9_0_83:notes">
            <a:extLst>
              <a:ext uri="{FF2B5EF4-FFF2-40B4-BE49-F238E27FC236}">
                <a16:creationId xmlns:a16="http://schemas.microsoft.com/office/drawing/2014/main" id="{FC8D9DAC-0DBF-8042-43AD-0E6A5D2976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2126a3bec9_0_83:notes">
            <a:extLst>
              <a:ext uri="{FF2B5EF4-FFF2-40B4-BE49-F238E27FC236}">
                <a16:creationId xmlns:a16="http://schemas.microsoft.com/office/drawing/2014/main" id="{9D630083-A31C-96F2-F8CF-CC209B9608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2126a3bec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2126a3bec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>
          <a:extLst>
            <a:ext uri="{FF2B5EF4-FFF2-40B4-BE49-F238E27FC236}">
              <a16:creationId xmlns:a16="http://schemas.microsoft.com/office/drawing/2014/main" id="{A3E8B99A-9A29-FEA8-DDD0-13F7E9409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1fba705b9b_1_0:notes">
            <a:extLst>
              <a:ext uri="{FF2B5EF4-FFF2-40B4-BE49-F238E27FC236}">
                <a16:creationId xmlns:a16="http://schemas.microsoft.com/office/drawing/2014/main" id="{C894BB97-3627-3D75-BDD2-09F71EEBF9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1fba705b9b_1_0:notes">
            <a:extLst>
              <a:ext uri="{FF2B5EF4-FFF2-40B4-BE49-F238E27FC236}">
                <a16:creationId xmlns:a16="http://schemas.microsoft.com/office/drawing/2014/main" id="{7A9E92F4-B91D-1287-4236-E2766F1BE9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28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86100" y="1174625"/>
            <a:ext cx="5971800" cy="21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3945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4700" y="-71575"/>
            <a:ext cx="9490475" cy="5267200"/>
            <a:chOff x="-124700" y="-71575"/>
            <a:chExt cx="9490475" cy="5267200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1612875" y="1708125"/>
              <a:ext cx="7752900" cy="3487500"/>
              <a:chOff x="1612875" y="1708125"/>
              <a:chExt cx="7752900" cy="3487500"/>
            </a:xfrm>
          </p:grpSpPr>
          <p:cxnSp>
            <p:nvCxnSpPr>
              <p:cNvPr id="13" name="Google Shape;13;p2"/>
              <p:cNvCxnSpPr/>
              <p:nvPr/>
            </p:nvCxnSpPr>
            <p:spPr>
              <a:xfrm>
                <a:off x="8441900" y="1708125"/>
                <a:ext cx="0" cy="3487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8763225" y="1708125"/>
                <a:ext cx="0" cy="3487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1612875" y="4604000"/>
                <a:ext cx="7752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" name="Google Shape;16;p2"/>
            <p:cNvGrpSpPr/>
            <p:nvPr/>
          </p:nvGrpSpPr>
          <p:grpSpPr>
            <a:xfrm>
              <a:off x="-124700" y="-71575"/>
              <a:ext cx="7746900" cy="3813300"/>
              <a:chOff x="-124700" y="-71575"/>
              <a:chExt cx="7746900" cy="3813300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380763" y="-71575"/>
                <a:ext cx="0" cy="381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702088" y="-71575"/>
                <a:ext cx="0" cy="381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-124700" y="539500"/>
                <a:ext cx="7746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" name="Google Shape;20;p2"/>
          <p:cNvGrpSpPr/>
          <p:nvPr/>
        </p:nvGrpSpPr>
        <p:grpSpPr>
          <a:xfrm>
            <a:off x="157275" y="462550"/>
            <a:ext cx="8919625" cy="4218400"/>
            <a:chOff x="157275" y="462550"/>
            <a:chExt cx="8919625" cy="421840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7784650" y="462550"/>
              <a:ext cx="1292250" cy="153900"/>
              <a:chOff x="7784650" y="462550"/>
              <a:chExt cx="1292250" cy="1539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7784650" y="462550"/>
                <a:ext cx="153900" cy="1539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353825" y="462550"/>
                <a:ext cx="153900" cy="153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923000" y="462550"/>
                <a:ext cx="153900" cy="153900"/>
              </a:xfrm>
              <a:prstGeom prst="ellipse">
                <a:avLst/>
              </a:pr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157275" y="4527050"/>
              <a:ext cx="1292250" cy="153900"/>
              <a:chOff x="157275" y="4527050"/>
              <a:chExt cx="1292250" cy="15390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157275" y="4527050"/>
                <a:ext cx="153900" cy="1539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6450" y="4527050"/>
                <a:ext cx="153900" cy="153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295625" y="4527050"/>
                <a:ext cx="153900" cy="153900"/>
              </a:xfrm>
              <a:prstGeom prst="ellipse">
                <a:avLst/>
              </a:pr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title"/>
          </p:nvPr>
        </p:nvSpPr>
        <p:spPr>
          <a:xfrm>
            <a:off x="1092600" y="3116450"/>
            <a:ext cx="69588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"/>
          </p:nvPr>
        </p:nvSpPr>
        <p:spPr>
          <a:xfrm>
            <a:off x="1092600" y="1110100"/>
            <a:ext cx="6958800" cy="176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>
            <a:off x="3343500" y="265264"/>
            <a:ext cx="2457000" cy="4603175"/>
            <a:chOff x="3343500" y="265264"/>
            <a:chExt cx="2457000" cy="4603175"/>
          </a:xfrm>
        </p:grpSpPr>
        <p:cxnSp>
          <p:nvCxnSpPr>
            <p:cNvPr id="142" name="Google Shape;142;p13"/>
            <p:cNvCxnSpPr/>
            <p:nvPr/>
          </p:nvCxnSpPr>
          <p:spPr>
            <a:xfrm>
              <a:off x="3343500" y="265264"/>
              <a:ext cx="2457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3"/>
            <p:cNvCxnSpPr/>
            <p:nvPr/>
          </p:nvCxnSpPr>
          <p:spPr>
            <a:xfrm>
              <a:off x="3343500" y="4868439"/>
              <a:ext cx="2457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4" name="Google Shape;144;p13"/>
          <p:cNvGrpSpPr/>
          <p:nvPr/>
        </p:nvGrpSpPr>
        <p:grpSpPr>
          <a:xfrm>
            <a:off x="285700" y="188325"/>
            <a:ext cx="8608250" cy="4757075"/>
            <a:chOff x="285700" y="188325"/>
            <a:chExt cx="8608250" cy="4757075"/>
          </a:xfrm>
        </p:grpSpPr>
        <p:grpSp>
          <p:nvGrpSpPr>
            <p:cNvPr id="145" name="Google Shape;145;p13"/>
            <p:cNvGrpSpPr/>
            <p:nvPr/>
          </p:nvGrpSpPr>
          <p:grpSpPr>
            <a:xfrm>
              <a:off x="285700" y="188325"/>
              <a:ext cx="153900" cy="4757075"/>
              <a:chOff x="285700" y="188325"/>
              <a:chExt cx="153900" cy="4757075"/>
            </a:xfrm>
          </p:grpSpPr>
          <p:sp>
            <p:nvSpPr>
              <p:cNvPr id="146" name="Google Shape;146;p13"/>
              <p:cNvSpPr/>
              <p:nvPr/>
            </p:nvSpPr>
            <p:spPr>
              <a:xfrm>
                <a:off x="285700" y="188325"/>
                <a:ext cx="153900" cy="1539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285700" y="4791500"/>
                <a:ext cx="153900" cy="153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grpSp>
          <p:nvGrpSpPr>
            <p:cNvPr id="148" name="Google Shape;148;p13"/>
            <p:cNvGrpSpPr/>
            <p:nvPr/>
          </p:nvGrpSpPr>
          <p:grpSpPr>
            <a:xfrm>
              <a:off x="8740050" y="188325"/>
              <a:ext cx="153900" cy="4757075"/>
              <a:chOff x="8740050" y="188325"/>
              <a:chExt cx="153900" cy="4757075"/>
            </a:xfrm>
          </p:grpSpPr>
          <p:sp>
            <p:nvSpPr>
              <p:cNvPr id="149" name="Google Shape;149;p13"/>
              <p:cNvSpPr/>
              <p:nvPr/>
            </p:nvSpPr>
            <p:spPr>
              <a:xfrm>
                <a:off x="8740050" y="188325"/>
                <a:ext cx="153900" cy="1539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8740050" y="4791500"/>
                <a:ext cx="153900" cy="153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subTitle" idx="1"/>
          </p:nvPr>
        </p:nvSpPr>
        <p:spPr>
          <a:xfrm>
            <a:off x="720000" y="3140813"/>
            <a:ext cx="2336400" cy="40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2"/>
          </p:nvPr>
        </p:nvSpPr>
        <p:spPr>
          <a:xfrm>
            <a:off x="720000" y="4076301"/>
            <a:ext cx="23364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3"/>
          </p:nvPr>
        </p:nvSpPr>
        <p:spPr>
          <a:xfrm>
            <a:off x="3403800" y="4076301"/>
            <a:ext cx="23364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subTitle" idx="4"/>
          </p:nvPr>
        </p:nvSpPr>
        <p:spPr>
          <a:xfrm>
            <a:off x="6087600" y="4076301"/>
            <a:ext cx="23364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subTitle" idx="5"/>
          </p:nvPr>
        </p:nvSpPr>
        <p:spPr>
          <a:xfrm>
            <a:off x="3403800" y="3140813"/>
            <a:ext cx="2336400" cy="40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6"/>
          </p:nvPr>
        </p:nvSpPr>
        <p:spPr>
          <a:xfrm>
            <a:off x="6087600" y="3140813"/>
            <a:ext cx="2336400" cy="40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7"/>
          </p:nvPr>
        </p:nvSpPr>
        <p:spPr>
          <a:xfrm>
            <a:off x="720000" y="3544089"/>
            <a:ext cx="2336400" cy="53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subTitle" idx="8"/>
          </p:nvPr>
        </p:nvSpPr>
        <p:spPr>
          <a:xfrm>
            <a:off x="3403800" y="3544089"/>
            <a:ext cx="2336400" cy="53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subTitle" idx="9"/>
          </p:nvPr>
        </p:nvSpPr>
        <p:spPr>
          <a:xfrm>
            <a:off x="6087600" y="3544089"/>
            <a:ext cx="2336400" cy="53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" name="Google Shape;162;p14"/>
          <p:cNvGrpSpPr/>
          <p:nvPr/>
        </p:nvGrpSpPr>
        <p:grpSpPr>
          <a:xfrm>
            <a:off x="-124700" y="-112400"/>
            <a:ext cx="9511200" cy="5444400"/>
            <a:chOff x="-124700" y="-112400"/>
            <a:chExt cx="9511200" cy="5444400"/>
          </a:xfrm>
        </p:grpSpPr>
        <p:grpSp>
          <p:nvGrpSpPr>
            <p:cNvPr id="163" name="Google Shape;163;p14"/>
            <p:cNvGrpSpPr/>
            <p:nvPr/>
          </p:nvGrpSpPr>
          <p:grpSpPr>
            <a:xfrm>
              <a:off x="-124700" y="-112400"/>
              <a:ext cx="9511200" cy="5444400"/>
              <a:chOff x="-124700" y="-112400"/>
              <a:chExt cx="9511200" cy="5444400"/>
            </a:xfrm>
          </p:grpSpPr>
          <p:cxnSp>
            <p:nvCxnSpPr>
              <p:cNvPr id="164" name="Google Shape;164;p14"/>
              <p:cNvCxnSpPr/>
              <p:nvPr/>
            </p:nvCxnSpPr>
            <p:spPr>
              <a:xfrm rot="10800000">
                <a:off x="-124700" y="262425"/>
                <a:ext cx="9511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 rot="10800000">
                <a:off x="486563" y="-112400"/>
                <a:ext cx="0" cy="544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6" name="Google Shape;166;p14"/>
            <p:cNvGrpSpPr/>
            <p:nvPr/>
          </p:nvGrpSpPr>
          <p:grpSpPr>
            <a:xfrm>
              <a:off x="-124700" y="-112400"/>
              <a:ext cx="9511200" cy="5444400"/>
              <a:chOff x="-124700" y="-112400"/>
              <a:chExt cx="9511200" cy="5444400"/>
            </a:xfrm>
          </p:grpSpPr>
          <p:cxnSp>
            <p:nvCxnSpPr>
              <p:cNvPr id="167" name="Google Shape;167;p14"/>
              <p:cNvCxnSpPr/>
              <p:nvPr/>
            </p:nvCxnSpPr>
            <p:spPr>
              <a:xfrm rot="10800000">
                <a:off x="-124700" y="4889750"/>
                <a:ext cx="9511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 rot="10800000">
                <a:off x="8652525" y="-112400"/>
                <a:ext cx="0" cy="544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69" name="Google Shape;169;p14"/>
          <p:cNvGrpSpPr/>
          <p:nvPr/>
        </p:nvGrpSpPr>
        <p:grpSpPr>
          <a:xfrm>
            <a:off x="161675" y="381100"/>
            <a:ext cx="8804625" cy="4381300"/>
            <a:chOff x="161675" y="381100"/>
            <a:chExt cx="8804625" cy="4381300"/>
          </a:xfrm>
        </p:grpSpPr>
        <p:sp>
          <p:nvSpPr>
            <p:cNvPr id="170" name="Google Shape;170;p14"/>
            <p:cNvSpPr/>
            <p:nvPr/>
          </p:nvSpPr>
          <p:spPr>
            <a:xfrm>
              <a:off x="161675" y="381100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8812400" y="4608500"/>
              <a:ext cx="153900" cy="153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23"/>
          <p:cNvCxnSpPr/>
          <p:nvPr/>
        </p:nvCxnSpPr>
        <p:spPr>
          <a:xfrm>
            <a:off x="-819799" y="253725"/>
            <a:ext cx="6907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p23"/>
          <p:cNvCxnSpPr/>
          <p:nvPr/>
        </p:nvCxnSpPr>
        <p:spPr>
          <a:xfrm>
            <a:off x="3398426" y="4864125"/>
            <a:ext cx="6907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9" name="Google Shape;329;p23"/>
          <p:cNvSpPr/>
          <p:nvPr/>
        </p:nvSpPr>
        <p:spPr>
          <a:xfrm>
            <a:off x="272975" y="590391"/>
            <a:ext cx="153900" cy="1539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0" name="Google Shape;330;p23"/>
          <p:cNvSpPr/>
          <p:nvPr/>
        </p:nvSpPr>
        <p:spPr>
          <a:xfrm>
            <a:off x="272975" y="1144991"/>
            <a:ext cx="153900" cy="153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1" name="Google Shape;331;p23"/>
          <p:cNvSpPr/>
          <p:nvPr/>
        </p:nvSpPr>
        <p:spPr>
          <a:xfrm>
            <a:off x="272975" y="1699591"/>
            <a:ext cx="153900" cy="153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2" name="Google Shape;332;p23"/>
          <p:cNvSpPr/>
          <p:nvPr/>
        </p:nvSpPr>
        <p:spPr>
          <a:xfrm>
            <a:off x="8701400" y="3287825"/>
            <a:ext cx="153900" cy="1539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3" name="Google Shape;333;p23"/>
          <p:cNvSpPr/>
          <p:nvPr/>
        </p:nvSpPr>
        <p:spPr>
          <a:xfrm>
            <a:off x="8701400" y="3842425"/>
            <a:ext cx="153900" cy="153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4" name="Google Shape;334;p23"/>
          <p:cNvSpPr/>
          <p:nvPr/>
        </p:nvSpPr>
        <p:spPr>
          <a:xfrm>
            <a:off x="8701400" y="4397025"/>
            <a:ext cx="153900" cy="153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24"/>
          <p:cNvGrpSpPr/>
          <p:nvPr/>
        </p:nvGrpSpPr>
        <p:grpSpPr>
          <a:xfrm>
            <a:off x="162500" y="189025"/>
            <a:ext cx="6203850" cy="153900"/>
            <a:chOff x="162500" y="189025"/>
            <a:chExt cx="6203850" cy="153900"/>
          </a:xfrm>
        </p:grpSpPr>
        <p:sp>
          <p:nvSpPr>
            <p:cNvPr id="337" name="Google Shape;337;p24"/>
            <p:cNvSpPr/>
            <p:nvPr/>
          </p:nvSpPr>
          <p:spPr>
            <a:xfrm>
              <a:off x="3187475" y="189025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162500" y="189025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6212450" y="189025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340" name="Google Shape;340;p24"/>
          <p:cNvGrpSpPr/>
          <p:nvPr/>
        </p:nvGrpSpPr>
        <p:grpSpPr>
          <a:xfrm>
            <a:off x="2739450" y="4791150"/>
            <a:ext cx="6203850" cy="153900"/>
            <a:chOff x="2739450" y="4791150"/>
            <a:chExt cx="6203850" cy="153900"/>
          </a:xfrm>
        </p:grpSpPr>
        <p:sp>
          <p:nvSpPr>
            <p:cNvPr id="341" name="Google Shape;341;p24"/>
            <p:cNvSpPr/>
            <p:nvPr/>
          </p:nvSpPr>
          <p:spPr>
            <a:xfrm>
              <a:off x="5764425" y="4791150"/>
              <a:ext cx="153900" cy="153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2739450" y="4791150"/>
              <a:ext cx="153900" cy="153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789400" y="4791150"/>
              <a:ext cx="153900" cy="153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21926" y="-71800"/>
            <a:ext cx="8639850" cy="5287100"/>
            <a:chOff x="221926" y="-71800"/>
            <a:chExt cx="8639850" cy="5287100"/>
          </a:xfrm>
        </p:grpSpPr>
        <p:cxnSp>
          <p:nvCxnSpPr>
            <p:cNvPr id="345" name="Google Shape;345;p24"/>
            <p:cNvCxnSpPr/>
            <p:nvPr/>
          </p:nvCxnSpPr>
          <p:spPr>
            <a:xfrm>
              <a:off x="221926" y="535000"/>
              <a:ext cx="0" cy="4680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24"/>
            <p:cNvCxnSpPr/>
            <p:nvPr/>
          </p:nvCxnSpPr>
          <p:spPr>
            <a:xfrm>
              <a:off x="8861776" y="-71800"/>
              <a:ext cx="0" cy="4680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>
            <a:off x="1428900" y="1940800"/>
            <a:ext cx="2352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2"/>
          </p:nvPr>
        </p:nvSpPr>
        <p:spPr>
          <a:xfrm>
            <a:off x="1428900" y="3114425"/>
            <a:ext cx="2352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3"/>
          </p:nvPr>
        </p:nvSpPr>
        <p:spPr>
          <a:xfrm>
            <a:off x="1428900" y="2297500"/>
            <a:ext cx="2352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1428900" y="3471125"/>
            <a:ext cx="2352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" name="Google Shape;61;p5"/>
          <p:cNvGrpSpPr/>
          <p:nvPr/>
        </p:nvGrpSpPr>
        <p:grpSpPr>
          <a:xfrm flipH="1">
            <a:off x="-207850" y="-538900"/>
            <a:ext cx="9592150" cy="6070050"/>
            <a:chOff x="-207850" y="-538900"/>
            <a:chExt cx="9592150" cy="6070050"/>
          </a:xfrm>
        </p:grpSpPr>
        <p:grpSp>
          <p:nvGrpSpPr>
            <p:cNvPr id="62" name="Google Shape;62;p5"/>
            <p:cNvGrpSpPr/>
            <p:nvPr/>
          </p:nvGrpSpPr>
          <p:grpSpPr>
            <a:xfrm>
              <a:off x="5134800" y="-538900"/>
              <a:ext cx="4249500" cy="4014900"/>
              <a:chOff x="5134800" y="-538900"/>
              <a:chExt cx="4249500" cy="4014900"/>
            </a:xfrm>
          </p:grpSpPr>
          <p:cxnSp>
            <p:nvCxnSpPr>
              <p:cNvPr id="63" name="Google Shape;63;p5"/>
              <p:cNvCxnSpPr/>
              <p:nvPr/>
            </p:nvCxnSpPr>
            <p:spPr>
              <a:xfrm rot="10800000">
                <a:off x="5134800" y="485900"/>
                <a:ext cx="424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B39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5"/>
              <p:cNvCxnSpPr/>
              <p:nvPr/>
            </p:nvCxnSpPr>
            <p:spPr>
              <a:xfrm rot="10800000">
                <a:off x="8699100" y="-538900"/>
                <a:ext cx="0" cy="4014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B39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5" name="Google Shape;65;p5"/>
            <p:cNvGrpSpPr/>
            <p:nvPr/>
          </p:nvGrpSpPr>
          <p:grpSpPr>
            <a:xfrm rot="10800000">
              <a:off x="-207850" y="1516250"/>
              <a:ext cx="4249500" cy="4014900"/>
              <a:chOff x="5134800" y="-538900"/>
              <a:chExt cx="4249500" cy="4014900"/>
            </a:xfrm>
          </p:grpSpPr>
          <p:cxnSp>
            <p:nvCxnSpPr>
              <p:cNvPr id="66" name="Google Shape;66;p5"/>
              <p:cNvCxnSpPr/>
              <p:nvPr/>
            </p:nvCxnSpPr>
            <p:spPr>
              <a:xfrm rot="10800000">
                <a:off x="5134800" y="485900"/>
                <a:ext cx="424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B39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5"/>
              <p:cNvCxnSpPr/>
              <p:nvPr/>
            </p:nvCxnSpPr>
            <p:spPr>
              <a:xfrm rot="10800000">
                <a:off x="8699100" y="-538900"/>
                <a:ext cx="0" cy="4014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B39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6"/>
          <p:cNvGrpSpPr/>
          <p:nvPr/>
        </p:nvGrpSpPr>
        <p:grpSpPr>
          <a:xfrm>
            <a:off x="-81225" y="356025"/>
            <a:ext cx="9335675" cy="4395175"/>
            <a:chOff x="-81225" y="356025"/>
            <a:chExt cx="9335675" cy="4395175"/>
          </a:xfrm>
        </p:grpSpPr>
        <p:cxnSp>
          <p:nvCxnSpPr>
            <p:cNvPr id="71" name="Google Shape;71;p6"/>
            <p:cNvCxnSpPr/>
            <p:nvPr/>
          </p:nvCxnSpPr>
          <p:spPr>
            <a:xfrm rot="10800000">
              <a:off x="-81225" y="356025"/>
              <a:ext cx="6980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6"/>
            <p:cNvCxnSpPr/>
            <p:nvPr/>
          </p:nvCxnSpPr>
          <p:spPr>
            <a:xfrm>
              <a:off x="2274050" y="4751200"/>
              <a:ext cx="6980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3" name="Google Shape;73;p6"/>
          <p:cNvGrpSpPr/>
          <p:nvPr/>
        </p:nvGrpSpPr>
        <p:grpSpPr>
          <a:xfrm>
            <a:off x="1966600" y="279075"/>
            <a:ext cx="5167425" cy="4549075"/>
            <a:chOff x="1966600" y="279075"/>
            <a:chExt cx="5167425" cy="4549075"/>
          </a:xfrm>
        </p:grpSpPr>
        <p:sp>
          <p:nvSpPr>
            <p:cNvPr id="74" name="Google Shape;74;p6"/>
            <p:cNvSpPr/>
            <p:nvPr/>
          </p:nvSpPr>
          <p:spPr>
            <a:xfrm>
              <a:off x="1966600" y="4674250"/>
              <a:ext cx="153900" cy="153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6980125" y="279075"/>
              <a:ext cx="153900" cy="153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15100" y="218075"/>
            <a:ext cx="7713800" cy="4731800"/>
            <a:chOff x="715100" y="218075"/>
            <a:chExt cx="7713800" cy="4731800"/>
          </a:xfrm>
        </p:grpSpPr>
        <p:grpSp>
          <p:nvGrpSpPr>
            <p:cNvPr id="80" name="Google Shape;80;p7"/>
            <p:cNvGrpSpPr/>
            <p:nvPr/>
          </p:nvGrpSpPr>
          <p:grpSpPr>
            <a:xfrm>
              <a:off x="7136650" y="4795975"/>
              <a:ext cx="1292250" cy="153900"/>
              <a:chOff x="7136650" y="4795975"/>
              <a:chExt cx="1292250" cy="153900"/>
            </a:xfrm>
          </p:grpSpPr>
          <p:sp>
            <p:nvSpPr>
              <p:cNvPr id="81" name="Google Shape;81;p7"/>
              <p:cNvSpPr/>
              <p:nvPr/>
            </p:nvSpPr>
            <p:spPr>
              <a:xfrm flipH="1">
                <a:off x="8275000" y="4795975"/>
                <a:ext cx="153900" cy="1539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 flipH="1">
                <a:off x="7705825" y="4795975"/>
                <a:ext cx="153900" cy="153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3" name="Google Shape;83;p7"/>
              <p:cNvSpPr/>
              <p:nvPr/>
            </p:nvSpPr>
            <p:spPr>
              <a:xfrm flipH="1">
                <a:off x="7136650" y="4795975"/>
                <a:ext cx="153900" cy="153900"/>
              </a:xfrm>
              <a:prstGeom prst="ellipse">
                <a:avLst/>
              </a:pr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grpSp>
          <p:nvGrpSpPr>
            <p:cNvPr id="84" name="Google Shape;84;p7"/>
            <p:cNvGrpSpPr/>
            <p:nvPr/>
          </p:nvGrpSpPr>
          <p:grpSpPr>
            <a:xfrm>
              <a:off x="715100" y="218075"/>
              <a:ext cx="1292250" cy="153900"/>
              <a:chOff x="715100" y="218075"/>
              <a:chExt cx="1292250" cy="153900"/>
            </a:xfrm>
          </p:grpSpPr>
          <p:sp>
            <p:nvSpPr>
              <p:cNvPr id="85" name="Google Shape;85;p7"/>
              <p:cNvSpPr/>
              <p:nvPr/>
            </p:nvSpPr>
            <p:spPr>
              <a:xfrm flipH="1">
                <a:off x="1853450" y="218075"/>
                <a:ext cx="153900" cy="1539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6" name="Google Shape;86;p7"/>
              <p:cNvSpPr/>
              <p:nvPr/>
            </p:nvSpPr>
            <p:spPr>
              <a:xfrm flipH="1">
                <a:off x="1284275" y="218075"/>
                <a:ext cx="153900" cy="153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7" name="Google Shape;87;p7"/>
              <p:cNvSpPr/>
              <p:nvPr/>
            </p:nvSpPr>
            <p:spPr>
              <a:xfrm flipH="1">
                <a:off x="715100" y="218075"/>
                <a:ext cx="153900" cy="153900"/>
              </a:xfrm>
              <a:prstGeom prst="ellipse">
                <a:avLst/>
              </a:pr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</p:grpSp>
      <p:grpSp>
        <p:nvGrpSpPr>
          <p:cNvPr id="88" name="Google Shape;88;p7"/>
          <p:cNvGrpSpPr/>
          <p:nvPr/>
        </p:nvGrpSpPr>
        <p:grpSpPr>
          <a:xfrm>
            <a:off x="-61050" y="301841"/>
            <a:ext cx="9297800" cy="4589325"/>
            <a:chOff x="-61050" y="301841"/>
            <a:chExt cx="9297800" cy="4589325"/>
          </a:xfrm>
        </p:grpSpPr>
        <p:cxnSp>
          <p:nvCxnSpPr>
            <p:cNvPr id="89" name="Google Shape;89;p7"/>
            <p:cNvCxnSpPr/>
            <p:nvPr/>
          </p:nvCxnSpPr>
          <p:spPr>
            <a:xfrm rot="10800000">
              <a:off x="2292650" y="301841"/>
              <a:ext cx="6944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7"/>
            <p:cNvCxnSpPr/>
            <p:nvPr/>
          </p:nvCxnSpPr>
          <p:spPr>
            <a:xfrm rot="10800000">
              <a:off x="-61050" y="4891166"/>
              <a:ext cx="6944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93" name="Google Shape;93;p8"/>
          <p:cNvGrpSpPr/>
          <p:nvPr/>
        </p:nvGrpSpPr>
        <p:grpSpPr>
          <a:xfrm>
            <a:off x="-130825" y="-132725"/>
            <a:ext cx="9328200" cy="5392200"/>
            <a:chOff x="-130825" y="-132725"/>
            <a:chExt cx="9328200" cy="5392200"/>
          </a:xfrm>
        </p:grpSpPr>
        <p:cxnSp>
          <p:nvCxnSpPr>
            <p:cNvPr id="94" name="Google Shape;94;p8"/>
            <p:cNvCxnSpPr/>
            <p:nvPr/>
          </p:nvCxnSpPr>
          <p:spPr>
            <a:xfrm rot="10800000">
              <a:off x="-130825" y="535000"/>
              <a:ext cx="9328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8"/>
            <p:cNvCxnSpPr/>
            <p:nvPr/>
          </p:nvCxnSpPr>
          <p:spPr>
            <a:xfrm rot="10800000">
              <a:off x="-130825" y="4608500"/>
              <a:ext cx="9328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8"/>
            <p:cNvCxnSpPr/>
            <p:nvPr/>
          </p:nvCxnSpPr>
          <p:spPr>
            <a:xfrm>
              <a:off x="715100" y="-132725"/>
              <a:ext cx="0" cy="5392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8"/>
            <p:cNvCxnSpPr/>
            <p:nvPr/>
          </p:nvCxnSpPr>
          <p:spPr>
            <a:xfrm>
              <a:off x="8428900" y="-132725"/>
              <a:ext cx="0" cy="5392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983394" y="1623250"/>
            <a:ext cx="5177100" cy="5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1983506" y="2261775"/>
            <a:ext cx="5177100" cy="12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9"/>
          <p:cNvGrpSpPr/>
          <p:nvPr/>
        </p:nvGrpSpPr>
        <p:grpSpPr>
          <a:xfrm>
            <a:off x="291900" y="226150"/>
            <a:ext cx="8576200" cy="4740300"/>
            <a:chOff x="291900" y="226150"/>
            <a:chExt cx="8576200" cy="4740300"/>
          </a:xfrm>
        </p:grpSpPr>
        <p:sp>
          <p:nvSpPr>
            <p:cNvPr id="102" name="Google Shape;102;p9"/>
            <p:cNvSpPr/>
            <p:nvPr/>
          </p:nvSpPr>
          <p:spPr>
            <a:xfrm>
              <a:off x="291900" y="4812550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8714200" y="226150"/>
              <a:ext cx="153900" cy="153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04" name="Google Shape;104;p9"/>
          <p:cNvGrpSpPr/>
          <p:nvPr/>
        </p:nvGrpSpPr>
        <p:grpSpPr>
          <a:xfrm>
            <a:off x="-241300" y="-871975"/>
            <a:ext cx="9877925" cy="7865989"/>
            <a:chOff x="-241300" y="-871975"/>
            <a:chExt cx="9877925" cy="7865989"/>
          </a:xfrm>
        </p:grpSpPr>
        <p:grpSp>
          <p:nvGrpSpPr>
            <p:cNvPr id="105" name="Google Shape;105;p9"/>
            <p:cNvGrpSpPr/>
            <p:nvPr/>
          </p:nvGrpSpPr>
          <p:grpSpPr>
            <a:xfrm>
              <a:off x="-241300" y="-871975"/>
              <a:ext cx="6980400" cy="4504239"/>
              <a:chOff x="-241300" y="-871975"/>
              <a:chExt cx="6980400" cy="4504239"/>
            </a:xfrm>
          </p:grpSpPr>
          <p:cxnSp>
            <p:nvCxnSpPr>
              <p:cNvPr id="106" name="Google Shape;106;p9"/>
              <p:cNvCxnSpPr/>
              <p:nvPr/>
            </p:nvCxnSpPr>
            <p:spPr>
              <a:xfrm rot="10800000">
                <a:off x="368850" y="-871975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9"/>
              <p:cNvCxnSpPr/>
              <p:nvPr/>
            </p:nvCxnSpPr>
            <p:spPr>
              <a:xfrm rot="10800000">
                <a:off x="602650" y="-34636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9"/>
              <p:cNvCxnSpPr/>
              <p:nvPr/>
            </p:nvCxnSpPr>
            <p:spPr>
              <a:xfrm rot="10800000">
                <a:off x="-241300" y="535000"/>
                <a:ext cx="6980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9" name="Google Shape;109;p9"/>
            <p:cNvGrpSpPr/>
            <p:nvPr/>
          </p:nvGrpSpPr>
          <p:grpSpPr>
            <a:xfrm>
              <a:off x="2656225" y="2489775"/>
              <a:ext cx="6980400" cy="4504239"/>
              <a:chOff x="2656225" y="2489775"/>
              <a:chExt cx="6980400" cy="4504239"/>
            </a:xfrm>
          </p:grpSpPr>
          <p:cxnSp>
            <p:nvCxnSpPr>
              <p:cNvPr id="110" name="Google Shape;110;p9"/>
              <p:cNvCxnSpPr/>
              <p:nvPr/>
            </p:nvCxnSpPr>
            <p:spPr>
              <a:xfrm rot="10800000">
                <a:off x="8557358" y="2489775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9"/>
              <p:cNvCxnSpPr/>
              <p:nvPr/>
            </p:nvCxnSpPr>
            <p:spPr>
              <a:xfrm rot="10800000">
                <a:off x="8791158" y="3327114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9"/>
              <p:cNvCxnSpPr/>
              <p:nvPr/>
            </p:nvCxnSpPr>
            <p:spPr>
              <a:xfrm rot="10800000">
                <a:off x="2656225" y="4608500"/>
                <a:ext cx="6980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5" name="Google Shape;115;p10"/>
          <p:cNvGrpSpPr/>
          <p:nvPr/>
        </p:nvGrpSpPr>
        <p:grpSpPr>
          <a:xfrm>
            <a:off x="0" y="218753"/>
            <a:ext cx="8864675" cy="5017000"/>
            <a:chOff x="0" y="218753"/>
            <a:chExt cx="8864675" cy="5017000"/>
          </a:xfrm>
        </p:grpSpPr>
        <p:grpSp>
          <p:nvGrpSpPr>
            <p:cNvPr id="116" name="Google Shape;116;p10"/>
            <p:cNvGrpSpPr/>
            <p:nvPr/>
          </p:nvGrpSpPr>
          <p:grpSpPr>
            <a:xfrm>
              <a:off x="0" y="218753"/>
              <a:ext cx="2210700" cy="165325"/>
              <a:chOff x="330200" y="372653"/>
              <a:chExt cx="2210700" cy="165325"/>
            </a:xfrm>
          </p:grpSpPr>
          <p:cxnSp>
            <p:nvCxnSpPr>
              <p:cNvPr id="117" name="Google Shape;117;p10"/>
              <p:cNvCxnSpPr/>
              <p:nvPr/>
            </p:nvCxnSpPr>
            <p:spPr>
              <a:xfrm rot="10800000">
                <a:off x="330200" y="537978"/>
                <a:ext cx="22107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10"/>
              <p:cNvCxnSpPr/>
              <p:nvPr/>
            </p:nvCxnSpPr>
            <p:spPr>
              <a:xfrm rot="10800000">
                <a:off x="330200" y="372653"/>
                <a:ext cx="22107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9" name="Google Shape;119;p10"/>
            <p:cNvGrpSpPr/>
            <p:nvPr/>
          </p:nvGrpSpPr>
          <p:grpSpPr>
            <a:xfrm rot="-5400000">
              <a:off x="7676663" y="4047740"/>
              <a:ext cx="2210700" cy="165325"/>
              <a:chOff x="330200" y="372653"/>
              <a:chExt cx="2210700" cy="165325"/>
            </a:xfrm>
          </p:grpSpPr>
          <p:cxnSp>
            <p:nvCxnSpPr>
              <p:cNvPr id="120" name="Google Shape;120;p10"/>
              <p:cNvCxnSpPr/>
              <p:nvPr/>
            </p:nvCxnSpPr>
            <p:spPr>
              <a:xfrm rot="10800000">
                <a:off x="330200" y="537978"/>
                <a:ext cx="22107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10"/>
              <p:cNvCxnSpPr/>
              <p:nvPr/>
            </p:nvCxnSpPr>
            <p:spPr>
              <a:xfrm rot="10800000">
                <a:off x="330200" y="372653"/>
                <a:ext cx="22107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22" name="Google Shape;122;p10"/>
          <p:cNvGrpSpPr/>
          <p:nvPr/>
        </p:nvGrpSpPr>
        <p:grpSpPr>
          <a:xfrm>
            <a:off x="274275" y="218750"/>
            <a:ext cx="8584700" cy="4750400"/>
            <a:chOff x="274275" y="218750"/>
            <a:chExt cx="8584700" cy="4750400"/>
          </a:xfrm>
        </p:grpSpPr>
        <p:sp>
          <p:nvSpPr>
            <p:cNvPr id="123" name="Google Shape;123;p10"/>
            <p:cNvSpPr/>
            <p:nvPr/>
          </p:nvSpPr>
          <p:spPr>
            <a:xfrm flipH="1">
              <a:off x="274275" y="4815250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 flipH="1">
              <a:off x="8705075" y="218750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28" name="Google Shape;128;p11"/>
          <p:cNvGrpSpPr/>
          <p:nvPr/>
        </p:nvGrpSpPr>
        <p:grpSpPr>
          <a:xfrm>
            <a:off x="-241300" y="-871975"/>
            <a:ext cx="9877925" cy="7865989"/>
            <a:chOff x="-241300" y="-871975"/>
            <a:chExt cx="9877925" cy="7865989"/>
          </a:xfrm>
        </p:grpSpPr>
        <p:grpSp>
          <p:nvGrpSpPr>
            <p:cNvPr id="129" name="Google Shape;129;p11"/>
            <p:cNvGrpSpPr/>
            <p:nvPr/>
          </p:nvGrpSpPr>
          <p:grpSpPr>
            <a:xfrm>
              <a:off x="-241300" y="-871975"/>
              <a:ext cx="6980400" cy="4504239"/>
              <a:chOff x="-241300" y="-871975"/>
              <a:chExt cx="6980400" cy="4504239"/>
            </a:xfrm>
          </p:grpSpPr>
          <p:cxnSp>
            <p:nvCxnSpPr>
              <p:cNvPr id="130" name="Google Shape;130;p11"/>
              <p:cNvCxnSpPr/>
              <p:nvPr/>
            </p:nvCxnSpPr>
            <p:spPr>
              <a:xfrm rot="10800000">
                <a:off x="368850" y="-871975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11"/>
              <p:cNvCxnSpPr/>
              <p:nvPr/>
            </p:nvCxnSpPr>
            <p:spPr>
              <a:xfrm rot="10800000">
                <a:off x="602650" y="-34636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11"/>
              <p:cNvCxnSpPr/>
              <p:nvPr/>
            </p:nvCxnSpPr>
            <p:spPr>
              <a:xfrm rot="10800000">
                <a:off x="-241300" y="535000"/>
                <a:ext cx="6980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3" name="Google Shape;133;p11"/>
            <p:cNvGrpSpPr/>
            <p:nvPr/>
          </p:nvGrpSpPr>
          <p:grpSpPr>
            <a:xfrm>
              <a:off x="2656225" y="2489775"/>
              <a:ext cx="6980400" cy="4504239"/>
              <a:chOff x="2656225" y="2489775"/>
              <a:chExt cx="6980400" cy="4504239"/>
            </a:xfrm>
          </p:grpSpPr>
          <p:cxnSp>
            <p:nvCxnSpPr>
              <p:cNvPr id="134" name="Google Shape;134;p11"/>
              <p:cNvCxnSpPr/>
              <p:nvPr/>
            </p:nvCxnSpPr>
            <p:spPr>
              <a:xfrm rot="10800000">
                <a:off x="8557358" y="2489775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11"/>
              <p:cNvCxnSpPr/>
              <p:nvPr/>
            </p:nvCxnSpPr>
            <p:spPr>
              <a:xfrm rot="10800000">
                <a:off x="8791158" y="3327114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11"/>
              <p:cNvCxnSpPr/>
              <p:nvPr/>
            </p:nvCxnSpPr>
            <p:spPr>
              <a:xfrm rot="10800000">
                <a:off x="2656225" y="4608500"/>
                <a:ext cx="6980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9" r:id="rId12"/>
    <p:sldLayoutId id="214748367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>
            <a:spLocks noGrp="1"/>
          </p:cNvSpPr>
          <p:nvPr>
            <p:ph type="ctrTitle" idx="4294967295"/>
          </p:nvPr>
        </p:nvSpPr>
        <p:spPr>
          <a:xfrm>
            <a:off x="1245943" y="550812"/>
            <a:ext cx="6470650" cy="21574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3135313">
              <a:spcBef>
                <a:spcPct val="50000"/>
              </a:spcBef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Exploring the Foundation of Life in the Universe with Ultrafast Dynamics</a:t>
            </a:r>
          </a:p>
        </p:txBody>
      </p:sp>
      <p:sp>
        <p:nvSpPr>
          <p:cNvPr id="358" name="Google Shape;358;p28"/>
          <p:cNvSpPr txBox="1">
            <a:spLocks noGrp="1"/>
          </p:cNvSpPr>
          <p:nvPr>
            <p:ph type="subTitle" idx="4294967295"/>
          </p:nvPr>
        </p:nvSpPr>
        <p:spPr>
          <a:xfrm>
            <a:off x="915743" y="2637357"/>
            <a:ext cx="7131050" cy="16430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n-lt"/>
              </a:rPr>
              <a:t>Hailey Nelson</a:t>
            </a:r>
            <a:endParaRPr lang="en" sz="2400" baseline="30000" dirty="0">
              <a:latin typeface="+mn-lt"/>
            </a:endParaRPr>
          </a:p>
          <a:p>
            <a:pPr marL="0" indent="0" algn="ctr">
              <a:buNone/>
            </a:pPr>
            <a:r>
              <a:rPr lang="en" sz="2400" dirty="0">
                <a:latin typeface="+mn-lt"/>
              </a:rPr>
              <a:t>Scott Sayres, Chase </a:t>
            </a:r>
            <a:r>
              <a:rPr lang="en" sz="2400" dirty="0" err="1">
                <a:latin typeface="+mn-lt"/>
              </a:rPr>
              <a:t>Rotteger</a:t>
            </a:r>
            <a:r>
              <a:rPr lang="en" sz="2400" dirty="0">
                <a:latin typeface="+mn-lt"/>
              </a:rPr>
              <a:t>, Hannah Rucker</a:t>
            </a:r>
            <a:endParaRPr lang="en" sz="2400" baseline="30000" dirty="0">
              <a:latin typeface="+mn-lt"/>
            </a:endParaRPr>
          </a:p>
          <a:p>
            <a:pPr marL="0" indent="0" algn="ctr"/>
            <a:endParaRPr lang="en" sz="1100" baseline="30000" dirty="0">
              <a:latin typeface="+mn-lt"/>
            </a:endParaRPr>
          </a:p>
          <a:p>
            <a:pPr marL="0" indent="0" algn="ctr">
              <a:buNone/>
            </a:pPr>
            <a:r>
              <a:rPr lang="en" sz="1600" dirty="0">
                <a:latin typeface="+mn-lt"/>
              </a:rPr>
              <a:t>Arizona State University, School of Molecular Sciences</a:t>
            </a:r>
          </a:p>
        </p:txBody>
      </p:sp>
      <p:pic>
        <p:nvPicPr>
          <p:cNvPr id="5" name="Picture 4" descr="A cactus and mountains with a sunset&#10;&#10;AI-generated content may be incorrect.">
            <a:extLst>
              <a:ext uri="{FF2B5EF4-FFF2-40B4-BE49-F238E27FC236}">
                <a16:creationId xmlns:a16="http://schemas.microsoft.com/office/drawing/2014/main" id="{2CC98CA8-A7EA-4D57-9DC1-8324FCAE1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913" y="3863866"/>
            <a:ext cx="899055" cy="1200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749A14-933A-2FE1-E1CE-574E9F5ACC2D}"/>
              </a:ext>
            </a:extLst>
          </p:cNvPr>
          <p:cNvSpPr txBox="1"/>
          <p:nvPr/>
        </p:nvSpPr>
        <p:spPr>
          <a:xfrm>
            <a:off x="2945076" y="4531168"/>
            <a:ext cx="288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Arizona Space Grant Symposium, April 19,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3;p29">
            <a:extLst>
              <a:ext uri="{FF2B5EF4-FFF2-40B4-BE49-F238E27FC236}">
                <a16:creationId xmlns:a16="http://schemas.microsoft.com/office/drawing/2014/main" id="{A2A2D281-22DB-7EEB-28BA-A6FBEFA88B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7187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Organic Molecules and Asteroids</a:t>
            </a:r>
            <a:endParaRPr sz="4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102E5-C4A4-73C5-AFE6-91B2781F7A03}"/>
              </a:ext>
            </a:extLst>
          </p:cNvPr>
          <p:cNvSpPr txBox="1"/>
          <p:nvPr/>
        </p:nvSpPr>
        <p:spPr>
          <a:xfrm>
            <a:off x="262912" y="1011072"/>
            <a:ext cx="42792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20,000 organic molecules were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found </a:t>
            </a:r>
            <a:r>
              <a:rPr lang="en-GB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asteroid Ryugu, including amino acids (the base material for proteins)</a:t>
            </a:r>
            <a:endParaRPr lang="en-GB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endParaRPr lang="en-GB" sz="8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 are also found on Earth naturally!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GB" sz="8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 know amino acids exist on asteroids… and we know we have complex life made of amino acids on Earth… but </a:t>
            </a:r>
            <a:r>
              <a:rPr lang="en-GB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the steps between them?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42670-1EBF-A91C-4C02-C5A00F4CCE33}"/>
              </a:ext>
            </a:extLst>
          </p:cNvPr>
          <p:cNvSpPr txBox="1"/>
          <p:nvPr/>
        </p:nvSpPr>
        <p:spPr>
          <a:xfrm>
            <a:off x="412375" y="4860227"/>
            <a:ext cx="317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Hailey Nelson, henelso3@asu.edu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81B76-410F-10D6-91B3-FA1ECB417CA5}"/>
              </a:ext>
            </a:extLst>
          </p:cNvPr>
          <p:cNvSpPr txBox="1"/>
          <p:nvPr/>
        </p:nvSpPr>
        <p:spPr>
          <a:xfrm>
            <a:off x="4733523" y="4099292"/>
            <a:ext cx="3962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en-GB" sz="1000" i="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Ireland 2023- “Asteroid Ryugu samples found to contain uracil, a key component of RNA"</a:t>
            </a:r>
          </a:p>
          <a:p>
            <a:pPr algn="ctr"/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B32B54-7273-7584-F303-6410DCFB0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66" y="1488711"/>
            <a:ext cx="4338916" cy="26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26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"/>
          <p:cNvSpPr txBox="1">
            <a:spLocks noGrp="1"/>
          </p:cNvSpPr>
          <p:nvPr>
            <p:ph type="title"/>
          </p:nvPr>
        </p:nvSpPr>
        <p:spPr>
          <a:xfrm>
            <a:off x="720000" y="37187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Purpose</a:t>
            </a:r>
            <a:endParaRPr sz="40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DBC02-4E76-8AB7-4BED-CF4576DEE6B5}"/>
              </a:ext>
            </a:extLst>
          </p:cNvPr>
          <p:cNvSpPr txBox="1"/>
          <p:nvPr/>
        </p:nvSpPr>
        <p:spPr>
          <a:xfrm>
            <a:off x="53787" y="4835723"/>
            <a:ext cx="317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Hailey Nelson, henelso3@asu.edu</a:t>
            </a:r>
          </a:p>
        </p:txBody>
      </p:sp>
      <p:pic>
        <p:nvPicPr>
          <p:cNvPr id="3" name="Picture 2" descr="A cactus and mountains with a sunset&#10;&#10;AI-generated content may be incorrect.">
            <a:extLst>
              <a:ext uri="{FF2B5EF4-FFF2-40B4-BE49-F238E27FC236}">
                <a16:creationId xmlns:a16="http://schemas.microsoft.com/office/drawing/2014/main" id="{BA4BA559-2AA8-F09D-9CD7-4E177E43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158" y="3943261"/>
            <a:ext cx="899055" cy="1200239"/>
          </a:xfrm>
          <a:prstGeom prst="rect">
            <a:avLst/>
          </a:prstGeom>
        </p:spPr>
      </p:pic>
      <p:pic>
        <p:nvPicPr>
          <p:cNvPr id="4" name="Picture 3" descr="A model of a molecule&#10;&#10;AI-generated content may be incorrect.">
            <a:extLst>
              <a:ext uri="{FF2B5EF4-FFF2-40B4-BE49-F238E27FC236}">
                <a16:creationId xmlns:a16="http://schemas.microsoft.com/office/drawing/2014/main" id="{B2265136-C21A-9D9E-5D11-3E86A65D3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t="14430" r="30945" b="17700"/>
          <a:stretch/>
        </p:blipFill>
        <p:spPr>
          <a:xfrm rot="2467879">
            <a:off x="67369" y="367468"/>
            <a:ext cx="1018392" cy="1383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C2DBED-6F35-8086-F724-7CA7B35A295F}"/>
              </a:ext>
            </a:extLst>
          </p:cNvPr>
          <p:cNvSpPr txBox="1"/>
          <p:nvPr/>
        </p:nvSpPr>
        <p:spPr>
          <a:xfrm>
            <a:off x="720000" y="1076721"/>
            <a:ext cx="770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Amino Acids are the building blocks of life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8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Life may have started when they crashed onto Earth aboard meteorites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8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/>
              <a:t>Study how amino acids bond with each other to form peptide bonds </a:t>
            </a:r>
            <a:r>
              <a:rPr lang="en-US" sz="2800" dirty="0"/>
              <a:t>and form proteins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800" b="1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/>
              <a:t>Possibility to uncover the origin of life!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dirty="0"/>
          </a:p>
        </p:txBody>
      </p:sp>
      <p:pic>
        <p:nvPicPr>
          <p:cNvPr id="6" name="Picture 5" descr="A model of a molecule&#10;&#10;AI-generated content may be incorrect.">
            <a:extLst>
              <a:ext uri="{FF2B5EF4-FFF2-40B4-BE49-F238E27FC236}">
                <a16:creationId xmlns:a16="http://schemas.microsoft.com/office/drawing/2014/main" id="{F8362829-6A49-8AB3-0E4E-A60918A70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t="14430" r="30945" b="17700"/>
          <a:stretch/>
        </p:blipFill>
        <p:spPr>
          <a:xfrm rot="13160951">
            <a:off x="8064436" y="2463413"/>
            <a:ext cx="1018392" cy="13837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63;p29">
            <a:extLst>
              <a:ext uri="{FF2B5EF4-FFF2-40B4-BE49-F238E27FC236}">
                <a16:creationId xmlns:a16="http://schemas.microsoft.com/office/drawing/2014/main" id="{0C4040B6-A732-6933-815D-674FFAE70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804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Instrumentation</a:t>
            </a:r>
            <a:endParaRPr sz="40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93AFF-765B-0999-06D0-3E15C3654D64}"/>
              </a:ext>
            </a:extLst>
          </p:cNvPr>
          <p:cNvSpPr txBox="1"/>
          <p:nvPr/>
        </p:nvSpPr>
        <p:spPr>
          <a:xfrm>
            <a:off x="484094" y="4835723"/>
            <a:ext cx="3209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Hailey Nelson, henelso3@asu.edu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CDCB4D-CAAA-7773-B574-E4A920C0775B}"/>
              </a:ext>
            </a:extLst>
          </p:cNvPr>
          <p:cNvGrpSpPr/>
          <p:nvPr/>
        </p:nvGrpSpPr>
        <p:grpSpPr>
          <a:xfrm>
            <a:off x="162781" y="892667"/>
            <a:ext cx="5904396" cy="3669571"/>
            <a:chOff x="10455185" y="4538444"/>
            <a:chExt cx="7301529" cy="4537887"/>
          </a:xfrm>
        </p:grpSpPr>
        <p:pic>
          <p:nvPicPr>
            <p:cNvPr id="9" name="Picture 8" descr="A diagram of a laser&#10;&#10;AI-generated content may be incorrect.">
              <a:extLst>
                <a:ext uri="{FF2B5EF4-FFF2-40B4-BE49-F238E27FC236}">
                  <a16:creationId xmlns:a16="http://schemas.microsoft.com/office/drawing/2014/main" id="{9AA71A43-A881-BF22-88BA-81EF9409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523" y="4557110"/>
              <a:ext cx="7246191" cy="451922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59B4B2-30C5-D9DE-4E76-7DABA633B39E}"/>
                </a:ext>
              </a:extLst>
            </p:cNvPr>
            <p:cNvSpPr/>
            <p:nvPr/>
          </p:nvSpPr>
          <p:spPr bwMode="auto">
            <a:xfrm>
              <a:off x="10455185" y="4538444"/>
              <a:ext cx="895440" cy="45365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" name="Picture 11" descr="A cactus and mountains with a sunset&#10;&#10;AI-generated content may be incorrect.">
            <a:extLst>
              <a:ext uri="{FF2B5EF4-FFF2-40B4-BE49-F238E27FC236}">
                <a16:creationId xmlns:a16="http://schemas.microsoft.com/office/drawing/2014/main" id="{3B46DB21-9992-BA85-9BF8-A48894FC7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158" y="3943261"/>
            <a:ext cx="899055" cy="12002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FEF001-01FC-B498-E1FE-86798912E55D}"/>
              </a:ext>
            </a:extLst>
          </p:cNvPr>
          <p:cNvSpPr txBox="1"/>
          <p:nvPr/>
        </p:nvSpPr>
        <p:spPr>
          <a:xfrm>
            <a:off x="5913435" y="834627"/>
            <a:ext cx="305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Measures excited-state dynamics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8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Pump-Probe Spectroscopy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8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Femtosecond Laser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8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Time-of-flight mass spectrometer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7B031C-2126-BAF3-7019-DACE7D4622DF}"/>
              </a:ext>
            </a:extLst>
          </p:cNvPr>
          <p:cNvSpPr/>
          <p:nvPr/>
        </p:nvSpPr>
        <p:spPr>
          <a:xfrm>
            <a:off x="134249" y="2098784"/>
            <a:ext cx="2015408" cy="9459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6B04A66-6E6C-5679-E9D1-15A3F45F1807}"/>
              </a:ext>
            </a:extLst>
          </p:cNvPr>
          <p:cNvSpPr/>
          <p:nvPr/>
        </p:nvSpPr>
        <p:spPr>
          <a:xfrm>
            <a:off x="1800322" y="849720"/>
            <a:ext cx="2897802" cy="21772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816347C-E082-B34A-F6C7-53C74273BD09}"/>
              </a:ext>
            </a:extLst>
          </p:cNvPr>
          <p:cNvSpPr/>
          <p:nvPr/>
        </p:nvSpPr>
        <p:spPr>
          <a:xfrm>
            <a:off x="134195" y="3331995"/>
            <a:ext cx="2193609" cy="9352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F83A33B-64E8-60AB-09AC-AB10CDA238B4}"/>
              </a:ext>
            </a:extLst>
          </p:cNvPr>
          <p:cNvSpPr/>
          <p:nvPr/>
        </p:nvSpPr>
        <p:spPr>
          <a:xfrm>
            <a:off x="4536111" y="1575982"/>
            <a:ext cx="1493182" cy="30013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>
          <a:extLst>
            <a:ext uri="{FF2B5EF4-FFF2-40B4-BE49-F238E27FC236}">
              <a16:creationId xmlns:a16="http://schemas.microsoft.com/office/drawing/2014/main" id="{49B0EEEB-A158-877E-0ACD-133C2C9F1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63;p29">
            <a:extLst>
              <a:ext uri="{FF2B5EF4-FFF2-40B4-BE49-F238E27FC236}">
                <a16:creationId xmlns:a16="http://schemas.microsoft.com/office/drawing/2014/main" id="{EBD46488-BEDB-47DE-A13A-0CD7F3BCA8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804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The Excited State</a:t>
            </a:r>
            <a:endParaRPr sz="40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2C42-3E61-65BF-65A1-17838BA867FB}"/>
              </a:ext>
            </a:extLst>
          </p:cNvPr>
          <p:cNvSpPr txBox="1"/>
          <p:nvPr/>
        </p:nvSpPr>
        <p:spPr>
          <a:xfrm>
            <a:off x="484094" y="4835723"/>
            <a:ext cx="3209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Hailey Nelson, henelso3@asu.edu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296571BD-9765-7F54-1F9F-CD378CDD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4" y="984918"/>
            <a:ext cx="4561541" cy="385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44544C50-F397-8F22-980E-BED2227D9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75" y="833710"/>
            <a:ext cx="3247062" cy="171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F41E051E-E195-33CD-0959-DDEE6D7AD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922" r="3031" b="75251"/>
          <a:stretch/>
        </p:blipFill>
        <p:spPr bwMode="auto">
          <a:xfrm>
            <a:off x="2086285" y="833710"/>
            <a:ext cx="3310158" cy="152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actus and mountains with a sunset&#10;&#10;AI-generated content may be incorrect.">
            <a:extLst>
              <a:ext uri="{FF2B5EF4-FFF2-40B4-BE49-F238E27FC236}">
                <a16:creationId xmlns:a16="http://schemas.microsoft.com/office/drawing/2014/main" id="{FBAD7AF5-8C6F-3EAD-405A-57299CF19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158" y="3943261"/>
            <a:ext cx="899055" cy="120023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E4F6358-2251-DFD6-9496-573DBC66375B}"/>
              </a:ext>
            </a:extLst>
          </p:cNvPr>
          <p:cNvGrpSpPr/>
          <p:nvPr/>
        </p:nvGrpSpPr>
        <p:grpSpPr>
          <a:xfrm>
            <a:off x="205552" y="415663"/>
            <a:ext cx="2175041" cy="3646462"/>
            <a:chOff x="205552" y="415663"/>
            <a:chExt cx="2175041" cy="364646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18D339B-5646-9406-AEB4-CEB45A6D8F42}"/>
                </a:ext>
              </a:extLst>
            </p:cNvPr>
            <p:cNvCxnSpPr/>
            <p:nvPr/>
          </p:nvCxnSpPr>
          <p:spPr>
            <a:xfrm>
              <a:off x="930166" y="984918"/>
              <a:ext cx="409903" cy="307720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C479CDF-8C88-E5F4-D4D9-2BA024EA1D49}"/>
                </a:ext>
              </a:extLst>
            </p:cNvPr>
            <p:cNvCxnSpPr>
              <a:cxnSpLocks/>
            </p:cNvCxnSpPr>
            <p:nvPr/>
          </p:nvCxnSpPr>
          <p:spPr>
            <a:xfrm>
              <a:off x="1623848" y="853133"/>
              <a:ext cx="756745" cy="284185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12F21A-2136-356D-D888-0B437BB8961F}"/>
                </a:ext>
              </a:extLst>
            </p:cNvPr>
            <p:cNvSpPr txBox="1"/>
            <p:nvPr/>
          </p:nvSpPr>
          <p:spPr>
            <a:xfrm>
              <a:off x="205552" y="415663"/>
              <a:ext cx="1738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Laser hits sample (Time Zero)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AA8EF0-9593-5297-9614-FEAEB06D8154}"/>
              </a:ext>
            </a:extLst>
          </p:cNvPr>
          <p:cNvGrpSpPr/>
          <p:nvPr/>
        </p:nvGrpSpPr>
        <p:grpSpPr>
          <a:xfrm>
            <a:off x="1514659" y="-403171"/>
            <a:ext cx="3553730" cy="3216166"/>
            <a:chOff x="1514659" y="-403171"/>
            <a:chExt cx="3553730" cy="3216166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FBC9E72A-7515-A198-E0A7-86A60D27955F}"/>
                </a:ext>
              </a:extLst>
            </p:cNvPr>
            <p:cNvSpPr/>
            <p:nvPr/>
          </p:nvSpPr>
          <p:spPr>
            <a:xfrm rot="8693523">
              <a:off x="1514659" y="-403171"/>
              <a:ext cx="2538249" cy="3216166"/>
            </a:xfrm>
            <a:prstGeom prst="arc">
              <a:avLst>
                <a:gd name="adj1" fmla="val 16583940"/>
                <a:gd name="adj2" fmla="val 96046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F368886-A182-50A7-8E77-7581AF68CD41}"/>
                </a:ext>
              </a:extLst>
            </p:cNvPr>
            <p:cNvCxnSpPr/>
            <p:nvPr/>
          </p:nvCxnSpPr>
          <p:spPr>
            <a:xfrm flipV="1">
              <a:off x="2518336" y="1639298"/>
              <a:ext cx="564499" cy="7992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BA8B1E-E65B-0CF5-DA4C-D8C732B8AA03}"/>
                </a:ext>
              </a:extLst>
            </p:cNvPr>
            <p:cNvSpPr txBox="1"/>
            <p:nvPr/>
          </p:nvSpPr>
          <p:spPr>
            <a:xfrm>
              <a:off x="3693458" y="2488281"/>
              <a:ext cx="13749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Relaxation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9B62F8-27FA-2EB5-9C5C-181895A996AF}"/>
              </a:ext>
            </a:extLst>
          </p:cNvPr>
          <p:cNvGrpSpPr/>
          <p:nvPr/>
        </p:nvGrpSpPr>
        <p:grpSpPr>
          <a:xfrm>
            <a:off x="1543050" y="1755321"/>
            <a:ext cx="3416107" cy="2908582"/>
            <a:chOff x="1543050" y="1755321"/>
            <a:chExt cx="3416107" cy="290858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0BEECB7-91BE-231E-1A71-B764AB98F297}"/>
                </a:ext>
              </a:extLst>
            </p:cNvPr>
            <p:cNvGrpSpPr/>
            <p:nvPr/>
          </p:nvGrpSpPr>
          <p:grpSpPr>
            <a:xfrm>
              <a:off x="1543050" y="4309790"/>
              <a:ext cx="3416107" cy="354113"/>
              <a:chOff x="1543050" y="4309790"/>
              <a:chExt cx="3416107" cy="354113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21AB7DB-66D5-D566-1626-3C2432C038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3050" y="4650377"/>
                <a:ext cx="1750504" cy="0"/>
              </a:xfrm>
              <a:prstGeom prst="line">
                <a:avLst/>
              </a:prstGeom>
              <a:ln w="38100">
                <a:solidFill>
                  <a:srgbClr val="FF0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B836201-220A-D695-042A-DC658B6C9A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0612" y="4511503"/>
                <a:ext cx="0" cy="152400"/>
              </a:xfrm>
              <a:prstGeom prst="line">
                <a:avLst/>
              </a:prstGeom>
              <a:ln w="38100">
                <a:solidFill>
                  <a:srgbClr val="FF0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A3B2FC8-19DD-7FA0-0960-EA951101A2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4396" y="4511503"/>
                <a:ext cx="0" cy="152400"/>
              </a:xfrm>
              <a:prstGeom prst="line">
                <a:avLst/>
              </a:prstGeom>
              <a:ln w="38100">
                <a:solidFill>
                  <a:srgbClr val="FF0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338C28B-5611-996B-E267-18D4FF874A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3435" y="4511503"/>
                <a:ext cx="0" cy="152400"/>
              </a:xfrm>
              <a:prstGeom prst="line">
                <a:avLst/>
              </a:prstGeom>
              <a:ln w="38100">
                <a:solidFill>
                  <a:srgbClr val="FF0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0409FB5-85C9-4136-7671-4C74F82560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4504" y="4511503"/>
                <a:ext cx="0" cy="152400"/>
              </a:xfrm>
              <a:prstGeom prst="line">
                <a:avLst/>
              </a:prstGeom>
              <a:ln w="38100">
                <a:solidFill>
                  <a:srgbClr val="FF0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CBBEC26-073D-4884-6A03-B93CD3169DF8}"/>
                  </a:ext>
                </a:extLst>
              </p:cNvPr>
              <p:cNvSpPr txBox="1"/>
              <p:nvPr/>
            </p:nvSpPr>
            <p:spPr>
              <a:xfrm>
                <a:off x="3585454" y="4309790"/>
                <a:ext cx="13737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E3"/>
                    </a:solidFill>
                  </a:rPr>
                  <a:t>Measurement</a:t>
                </a:r>
              </a:p>
            </p:txBody>
          </p:sp>
        </p:grp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81854D8-DC42-2A83-2AC3-746A0B668DC8}"/>
                </a:ext>
              </a:extLst>
            </p:cNvPr>
            <p:cNvCxnSpPr/>
            <p:nvPr/>
          </p:nvCxnSpPr>
          <p:spPr>
            <a:xfrm flipV="1">
              <a:off x="4049486" y="1755321"/>
              <a:ext cx="0" cy="683201"/>
            </a:xfrm>
            <a:prstGeom prst="straightConnector1">
              <a:avLst/>
            </a:prstGeom>
            <a:ln w="38100">
              <a:solidFill>
                <a:srgbClr val="FF00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DEADA5F-DEBD-1D98-AC3A-8D042FBA4C2D}"/>
                </a:ext>
              </a:extLst>
            </p:cNvPr>
            <p:cNvCxnSpPr/>
            <p:nvPr/>
          </p:nvCxnSpPr>
          <p:spPr>
            <a:xfrm flipV="1">
              <a:off x="4324350" y="1755321"/>
              <a:ext cx="0" cy="683201"/>
            </a:xfrm>
            <a:prstGeom prst="straightConnector1">
              <a:avLst/>
            </a:prstGeom>
            <a:ln w="38100">
              <a:solidFill>
                <a:srgbClr val="FF00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529EF81-9A83-A564-45E7-0A779C4AB2DB}"/>
                </a:ext>
              </a:extLst>
            </p:cNvPr>
            <p:cNvCxnSpPr/>
            <p:nvPr/>
          </p:nvCxnSpPr>
          <p:spPr>
            <a:xfrm flipV="1">
              <a:off x="4588328" y="1755321"/>
              <a:ext cx="0" cy="683201"/>
            </a:xfrm>
            <a:prstGeom prst="straightConnector1">
              <a:avLst/>
            </a:prstGeom>
            <a:ln w="38100">
              <a:solidFill>
                <a:srgbClr val="FF00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25B6DB4-CE2E-B259-CE2D-9D5EE45D1AA4}"/>
              </a:ext>
            </a:extLst>
          </p:cNvPr>
          <p:cNvSpPr txBox="1"/>
          <p:nvPr/>
        </p:nvSpPr>
        <p:spPr>
          <a:xfrm>
            <a:off x="5202089" y="2440351"/>
            <a:ext cx="36517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The laser excites the sample’s electrons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As the electrons relax back to the ground state, we take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6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>
          <a:extLst>
            <a:ext uri="{FF2B5EF4-FFF2-40B4-BE49-F238E27FC236}">
              <a16:creationId xmlns:a16="http://schemas.microsoft.com/office/drawing/2014/main" id="{4479F161-7015-7308-508D-B857936DF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63;p29">
            <a:extLst>
              <a:ext uri="{FF2B5EF4-FFF2-40B4-BE49-F238E27FC236}">
                <a16:creationId xmlns:a16="http://schemas.microsoft.com/office/drawing/2014/main" id="{8188833C-BA3E-A141-53E5-1EEE7040C5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804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Amino Acids</a:t>
            </a:r>
            <a:endParaRPr sz="40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BA7A7-2647-D2E8-5716-FED8329C7166}"/>
              </a:ext>
            </a:extLst>
          </p:cNvPr>
          <p:cNvSpPr txBox="1"/>
          <p:nvPr/>
        </p:nvSpPr>
        <p:spPr>
          <a:xfrm>
            <a:off x="448236" y="4835723"/>
            <a:ext cx="295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Hailey Nelson, henelso3@asu.edu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634731-6E8B-A22E-DE91-3D56EF215373}"/>
              </a:ext>
            </a:extLst>
          </p:cNvPr>
          <p:cNvGrpSpPr/>
          <p:nvPr/>
        </p:nvGrpSpPr>
        <p:grpSpPr>
          <a:xfrm>
            <a:off x="-30996" y="280433"/>
            <a:ext cx="3076641" cy="4338176"/>
            <a:chOff x="894977" y="12762238"/>
            <a:chExt cx="5602885" cy="75153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CACDE1-209A-6530-5EF4-E347759E06E8}"/>
                </a:ext>
              </a:extLst>
            </p:cNvPr>
            <p:cNvSpPr txBox="1"/>
            <p:nvPr/>
          </p:nvSpPr>
          <p:spPr>
            <a:xfrm>
              <a:off x="3812860" y="13888114"/>
              <a:ext cx="2685002" cy="228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Unknown Number of Water Molecules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579F452-58A3-9CCF-6915-2984A99693C9}"/>
                </a:ext>
              </a:extLst>
            </p:cNvPr>
            <p:cNvGrpSpPr/>
            <p:nvPr/>
          </p:nvGrpSpPr>
          <p:grpSpPr>
            <a:xfrm>
              <a:off x="894977" y="12762238"/>
              <a:ext cx="4973503" cy="7515362"/>
              <a:chOff x="894977" y="12762238"/>
              <a:chExt cx="4973503" cy="751536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84AB23-9CDE-B519-470B-28B511A8FE9B}"/>
                  </a:ext>
                </a:extLst>
              </p:cNvPr>
              <p:cNvSpPr txBox="1"/>
              <p:nvPr/>
            </p:nvSpPr>
            <p:spPr>
              <a:xfrm>
                <a:off x="894977" y="19969822"/>
                <a:ext cx="4700676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Charge-Separated Glycine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1E941E9-09E6-AAD8-F029-75C6971FC091}"/>
                  </a:ext>
                </a:extLst>
              </p:cNvPr>
              <p:cNvGrpSpPr/>
              <p:nvPr/>
            </p:nvGrpSpPr>
            <p:grpSpPr>
              <a:xfrm>
                <a:off x="1384943" y="12762238"/>
                <a:ext cx="4483537" cy="7221777"/>
                <a:chOff x="1384943" y="12762238"/>
                <a:chExt cx="4483537" cy="7221777"/>
              </a:xfrm>
            </p:grpSpPr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6E45362-3CBA-6CE5-AE1A-18542C856BF5}"/>
                    </a:ext>
                  </a:extLst>
                </p:cNvPr>
                <p:cNvSpPr txBox="1"/>
                <p:nvPr/>
              </p:nvSpPr>
              <p:spPr>
                <a:xfrm>
                  <a:off x="5214744" y="16535068"/>
                  <a:ext cx="653736" cy="307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?</a:t>
                  </a:r>
                </a:p>
              </p:txBody>
            </p: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D7FAAEA4-A5BE-1F57-4476-21610C59647F}"/>
                    </a:ext>
                  </a:extLst>
                </p:cNvPr>
                <p:cNvGrpSpPr/>
                <p:nvPr/>
              </p:nvGrpSpPr>
              <p:grpSpPr>
                <a:xfrm>
                  <a:off x="1505572" y="16857745"/>
                  <a:ext cx="3136459" cy="3126270"/>
                  <a:chOff x="828400" y="16479649"/>
                  <a:chExt cx="3667400" cy="3509472"/>
                </a:xfrm>
              </p:grpSpPr>
              <p:pic>
                <p:nvPicPr>
                  <p:cNvPr id="5" name="Picture 4" descr="A model of a molecule&#10;&#10;AI-generated content may be incorrect.">
                    <a:extLst>
                      <a:ext uri="{FF2B5EF4-FFF2-40B4-BE49-F238E27FC236}">
                        <a16:creationId xmlns:a16="http://schemas.microsoft.com/office/drawing/2014/main" id="{B9585E12-9F18-75F6-A9D0-8A03A74BFD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523" t="16341" r="29242" b="13701"/>
                  <a:stretch/>
                </p:blipFill>
                <p:spPr>
                  <a:xfrm>
                    <a:off x="828400" y="16479649"/>
                    <a:ext cx="3253461" cy="3509472"/>
                  </a:xfrm>
                  <a:prstGeom prst="rect">
                    <a:avLst/>
                  </a:prstGeom>
                </p:spPr>
              </p:pic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45D048AF-34B4-04F6-56B4-24822F04FE86}"/>
                      </a:ext>
                    </a:extLst>
                  </p:cNvPr>
                  <p:cNvGrpSpPr/>
                  <p:nvPr/>
                </p:nvGrpSpPr>
                <p:grpSpPr>
                  <a:xfrm>
                    <a:off x="3962400" y="18178755"/>
                    <a:ext cx="533400" cy="533400"/>
                    <a:chOff x="3962400" y="18178755"/>
                    <a:chExt cx="533400" cy="533400"/>
                  </a:xfrm>
                </p:grpSpPr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3002BAB7-7099-A0AA-7D2D-D06C27F667B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962400" y="18178755"/>
                      <a:ext cx="533400" cy="533400"/>
                    </a:xfrm>
                    <a:prstGeom prst="ellipse">
                      <a:avLst/>
                    </a:prstGeom>
                    <a:noFill/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3135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" name="Plus 12">
                      <a:extLst>
                        <a:ext uri="{FF2B5EF4-FFF2-40B4-BE49-F238E27FC236}">
                          <a16:creationId xmlns:a16="http://schemas.microsoft.com/office/drawing/2014/main" id="{208795B4-C18F-169C-7303-3FCEA83E8DE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028991" y="18264181"/>
                      <a:ext cx="400217" cy="370339"/>
                    </a:xfrm>
                    <a:prstGeom prst="mathPlus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3135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045FE172-10C8-000D-1351-D6AF549429EF}"/>
                      </a:ext>
                    </a:extLst>
                  </p:cNvPr>
                  <p:cNvGrpSpPr/>
                  <p:nvPr/>
                </p:nvGrpSpPr>
                <p:grpSpPr>
                  <a:xfrm>
                    <a:off x="3581400" y="16835296"/>
                    <a:ext cx="463539" cy="463539"/>
                    <a:chOff x="3742329" y="16835296"/>
                    <a:chExt cx="463539" cy="463539"/>
                  </a:xfrm>
                </p:grpSpPr>
                <p:sp>
                  <p:nvSpPr>
                    <p:cNvPr id="10" name="Minus 9">
                      <a:extLst>
                        <a:ext uri="{FF2B5EF4-FFF2-40B4-BE49-F238E27FC236}">
                          <a16:creationId xmlns:a16="http://schemas.microsoft.com/office/drawing/2014/main" id="{B9F08FD1-7F47-7F09-8E5A-4E5F70C4414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788904" y="16900078"/>
                      <a:ext cx="384028" cy="333974"/>
                    </a:xfrm>
                    <a:prstGeom prst="mathMinus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3135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1" name="Oval 10">
                      <a:extLst>
                        <a:ext uri="{FF2B5EF4-FFF2-40B4-BE49-F238E27FC236}">
                          <a16:creationId xmlns:a16="http://schemas.microsoft.com/office/drawing/2014/main" id="{F916B88C-3F03-E00D-813A-9FCD27CF71B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742329" y="16835296"/>
                      <a:ext cx="463539" cy="463539"/>
                    </a:xfrm>
                    <a:prstGeom prst="ellipse">
                      <a:avLst/>
                    </a:prstGeom>
                    <a:noFill/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3135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4ED8ADD-0BB5-3918-45E4-094423565EA6}"/>
                    </a:ext>
                  </a:extLst>
                </p:cNvPr>
                <p:cNvSpPr txBox="1"/>
                <p:nvPr/>
              </p:nvSpPr>
              <p:spPr>
                <a:xfrm>
                  <a:off x="1384943" y="16307814"/>
                  <a:ext cx="3551404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Neutral Glycine</a:t>
                  </a:r>
                </a:p>
              </p:txBody>
            </p:sp>
            <p:pic>
              <p:nvPicPr>
                <p:cNvPr id="15" name="Picture 14" descr="A model of a molecule&#10;&#10;AI-generated content may be incorrect.">
                  <a:extLst>
                    <a:ext uri="{FF2B5EF4-FFF2-40B4-BE49-F238E27FC236}">
                      <a16:creationId xmlns:a16="http://schemas.microsoft.com/office/drawing/2014/main" id="{185203B4-4122-C58D-8A89-082929CB46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596" t="14430" r="30945" b="17700"/>
                <a:stretch/>
              </p:blipFill>
              <p:spPr>
                <a:xfrm>
                  <a:off x="1772268" y="12762238"/>
                  <a:ext cx="2684998" cy="3648329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red and white molecule&#10;&#10;AI-generated content may be incorrect.">
                  <a:extLst>
                    <a:ext uri="{FF2B5EF4-FFF2-40B4-BE49-F238E27FC236}">
                      <a16:creationId xmlns:a16="http://schemas.microsoft.com/office/drawing/2014/main" id="{096A57B7-DC74-78AD-F0B9-B873585B39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08" t="18093" r="17180" b="23233"/>
                <a:stretch/>
              </p:blipFill>
              <p:spPr>
                <a:xfrm rot="1695388">
                  <a:off x="4388274" y="15574991"/>
                  <a:ext cx="1314514" cy="920244"/>
                </a:xfrm>
                <a:prstGeom prst="rect">
                  <a:avLst/>
                </a:prstGeom>
              </p:spPr>
            </p:pic>
            <p:pic>
              <p:nvPicPr>
                <p:cNvPr id="18" name="Picture 17" descr="A red and white molecule&#10;&#10;AI-generated content may be incorrect.">
                  <a:extLst>
                    <a:ext uri="{FF2B5EF4-FFF2-40B4-BE49-F238E27FC236}">
                      <a16:creationId xmlns:a16="http://schemas.microsoft.com/office/drawing/2014/main" id="{C18E533F-E948-506E-D7D2-E1942195BF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518" t="19068" r="15876" b="27580"/>
                <a:stretch/>
              </p:blipFill>
              <p:spPr>
                <a:xfrm rot="8627196">
                  <a:off x="4444763" y="17265141"/>
                  <a:ext cx="1283539" cy="812201"/>
                </a:xfrm>
                <a:prstGeom prst="rect">
                  <a:avLst/>
                </a:prstGeom>
              </p:spPr>
            </p:pic>
            <p:sp>
              <p:nvSpPr>
                <p:cNvPr id="20" name="Circular Arrow 19">
                  <a:extLst>
                    <a:ext uri="{FF2B5EF4-FFF2-40B4-BE49-F238E27FC236}">
                      <a16:creationId xmlns:a16="http://schemas.microsoft.com/office/drawing/2014/main" id="{20976B7A-129A-5236-02AB-092A4031B09C}"/>
                    </a:ext>
                  </a:extLst>
                </p:cNvPr>
                <p:cNvSpPr/>
                <p:nvPr/>
              </p:nvSpPr>
              <p:spPr bwMode="auto">
                <a:xfrm rot="5400000">
                  <a:off x="4067411" y="16218467"/>
                  <a:ext cx="1233960" cy="1223942"/>
                </a:xfrm>
                <a:prstGeom prst="circularArrow">
                  <a:avLst/>
                </a:prstGeom>
                <a:solidFill>
                  <a:schemeClr val="tx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313531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pic>
        <p:nvPicPr>
          <p:cNvPr id="25" name="Picture 24" descr="A cactus and mountains with a sunset&#10;&#10;AI-generated content may be incorrect.">
            <a:extLst>
              <a:ext uri="{FF2B5EF4-FFF2-40B4-BE49-F238E27FC236}">
                <a16:creationId xmlns:a16="http://schemas.microsoft.com/office/drawing/2014/main" id="{B9976FAB-11CF-4BA4-0742-035816040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158" y="3943261"/>
            <a:ext cx="899055" cy="120023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2B85B47-DE47-3B14-292C-2EEAF01F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48" y="904262"/>
            <a:ext cx="3872411" cy="21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5C165C3-D223-0CC3-1880-E79F4117248E}"/>
              </a:ext>
            </a:extLst>
          </p:cNvPr>
          <p:cNvSpPr txBox="1"/>
          <p:nvPr/>
        </p:nvSpPr>
        <p:spPr>
          <a:xfrm>
            <a:off x="2774824" y="930335"/>
            <a:ext cx="603725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1000" b="1" dirty="0"/>
          </a:p>
          <a:p>
            <a:r>
              <a:rPr lang="en-US" sz="1800" b="1" dirty="0"/>
              <a:t>- Water molecules</a:t>
            </a:r>
          </a:p>
          <a:p>
            <a:r>
              <a:rPr lang="en-US" sz="1800" dirty="0"/>
              <a:t>allow</a:t>
            </a:r>
            <a:r>
              <a:rPr lang="en-US" sz="1800" b="1" dirty="0"/>
              <a:t> </a:t>
            </a:r>
            <a:r>
              <a:rPr lang="en-US" sz="1800" dirty="0"/>
              <a:t>for</a:t>
            </a:r>
            <a:r>
              <a:rPr lang="en-US" sz="1800" b="1" dirty="0"/>
              <a:t> charge </a:t>
            </a:r>
          </a:p>
          <a:p>
            <a:r>
              <a:rPr lang="en-US" sz="1800" b="1" dirty="0"/>
              <a:t>separation</a:t>
            </a:r>
            <a:r>
              <a:rPr lang="en-US" sz="1800" dirty="0"/>
              <a:t>, which </a:t>
            </a:r>
          </a:p>
          <a:p>
            <a:r>
              <a:rPr lang="en-US" sz="1800" dirty="0"/>
              <a:t>allows amino acids to </a:t>
            </a:r>
          </a:p>
          <a:p>
            <a:r>
              <a:rPr lang="en-US" sz="1800" dirty="0"/>
              <a:t>bond with each other </a:t>
            </a:r>
          </a:p>
          <a:p>
            <a:r>
              <a:rPr lang="en-US" sz="1800" dirty="0"/>
              <a:t>and </a:t>
            </a:r>
            <a:r>
              <a:rPr lang="en-US" sz="1800" b="1" dirty="0"/>
              <a:t>make complex </a:t>
            </a:r>
          </a:p>
          <a:p>
            <a:r>
              <a:rPr lang="en-US" sz="1800" b="1" dirty="0"/>
              <a:t>structures</a:t>
            </a:r>
            <a:r>
              <a:rPr lang="en-US" sz="1800" dirty="0"/>
              <a:t>!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1800" dirty="0"/>
              <a:t>- But… </a:t>
            </a:r>
            <a:r>
              <a:rPr lang="en-US" sz="1800" b="1" dirty="0"/>
              <a:t>how many water molecules are needed?</a:t>
            </a:r>
          </a:p>
          <a:p>
            <a:endParaRPr lang="en-US" sz="800" dirty="0"/>
          </a:p>
          <a:p>
            <a:r>
              <a:rPr lang="en-US" sz="1800" dirty="0"/>
              <a:t>- Mass spectra let us </a:t>
            </a:r>
            <a:r>
              <a:rPr lang="en-US" sz="1800" b="1" dirty="0"/>
              <a:t>determine the exact number </a:t>
            </a:r>
          </a:p>
          <a:p>
            <a:r>
              <a:rPr lang="en-US" sz="1800" b="1" dirty="0"/>
              <a:t>     of water molecules</a:t>
            </a:r>
            <a:r>
              <a:rPr lang="en-US" sz="1800" dirty="0"/>
              <a:t> needed for the transition 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9C126-E656-CB7F-794D-54F09FA00468}"/>
              </a:ext>
            </a:extLst>
          </p:cNvPr>
          <p:cNvSpPr txBox="1"/>
          <p:nvPr/>
        </p:nvSpPr>
        <p:spPr>
          <a:xfrm>
            <a:off x="5268327" y="3043805"/>
            <a:ext cx="3560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</a:schemeClr>
                </a:solidFill>
              </a:rPr>
              <a:t>Example Mass Spectrum of Formic Acid clusters, showing the distinct separation between cluster groups. </a:t>
            </a:r>
          </a:p>
          <a:p>
            <a:pPr algn="ctr"/>
            <a:endParaRPr lang="en-US" sz="1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1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"/>
          <p:cNvSpPr txBox="1">
            <a:spLocks noGrp="1"/>
          </p:cNvSpPr>
          <p:nvPr>
            <p:ph type="title"/>
          </p:nvPr>
        </p:nvSpPr>
        <p:spPr>
          <a:xfrm>
            <a:off x="1347086" y="275008"/>
            <a:ext cx="684407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j-lt"/>
              </a:rPr>
              <a:t>Preliminary Results and Expected Outcomes</a:t>
            </a:r>
            <a:endParaRPr sz="36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6C6AC-B6FE-0D6A-4B25-391D1BABADF0}"/>
              </a:ext>
            </a:extLst>
          </p:cNvPr>
          <p:cNvSpPr txBox="1"/>
          <p:nvPr/>
        </p:nvSpPr>
        <p:spPr>
          <a:xfrm>
            <a:off x="519953" y="4835723"/>
            <a:ext cx="324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Hailey Nelson, henelso3@asu.edu</a:t>
            </a:r>
          </a:p>
        </p:txBody>
      </p:sp>
      <p:pic>
        <p:nvPicPr>
          <p:cNvPr id="6" name="Picture 5" descr="A cactus and mountains with a sunset&#10;&#10;AI-generated content may be incorrect.">
            <a:extLst>
              <a:ext uri="{FF2B5EF4-FFF2-40B4-BE49-F238E27FC236}">
                <a16:creationId xmlns:a16="http://schemas.microsoft.com/office/drawing/2014/main" id="{5E540959-3CC9-894F-0A42-917E3A53F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158" y="3943261"/>
            <a:ext cx="899055" cy="120023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E94D74F-CE7F-7607-EBFE-7E5A1EC1E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"/>
          <a:stretch/>
        </p:blipFill>
        <p:spPr bwMode="auto">
          <a:xfrm>
            <a:off x="431184" y="2857689"/>
            <a:ext cx="3470944" cy="193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73C21CF-B42C-A59D-1101-7291012890C4}"/>
              </a:ext>
            </a:extLst>
          </p:cNvPr>
          <p:cNvSpPr txBox="1"/>
          <p:nvPr/>
        </p:nvSpPr>
        <p:spPr>
          <a:xfrm>
            <a:off x="3902128" y="1262231"/>
            <a:ext cx="45054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dirty="0"/>
              <a:t>One and </a:t>
            </a:r>
            <a:r>
              <a:rPr lang="en-US" sz="2400" b="1" dirty="0"/>
              <a:t>two step processes</a:t>
            </a:r>
            <a:r>
              <a:rPr lang="en-US" sz="2400" dirty="0"/>
              <a:t> observable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8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b="1" dirty="0"/>
              <a:t>Proton transfers and water loss </a:t>
            </a:r>
            <a:r>
              <a:rPr lang="en-US" sz="2400" dirty="0"/>
              <a:t>observable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8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/>
              <a:t>Couple with a mass spectrum to </a:t>
            </a:r>
            <a:r>
              <a:rPr lang="en-US" sz="2400" b="1" dirty="0"/>
              <a:t>determine </a:t>
            </a:r>
          </a:p>
          <a:p>
            <a:r>
              <a:rPr lang="en-US" sz="2400" b="1" dirty="0"/>
              <a:t>      the number of water</a:t>
            </a:r>
          </a:p>
          <a:p>
            <a:r>
              <a:rPr lang="en-US" sz="2400" b="1" dirty="0"/>
              <a:t>      molecules needed </a:t>
            </a:r>
            <a:r>
              <a:rPr lang="en-US" sz="2400" dirty="0"/>
              <a:t>for</a:t>
            </a:r>
          </a:p>
          <a:p>
            <a:r>
              <a:rPr lang="en-US" sz="2400" dirty="0"/>
              <a:t>      transition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9719958D-2FCA-E8E4-20EA-0FE9008E7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922" r="3031" b="75251"/>
          <a:stretch/>
        </p:blipFill>
        <p:spPr bwMode="auto">
          <a:xfrm>
            <a:off x="479961" y="1196746"/>
            <a:ext cx="3337940" cy="153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1"/>
          <p:cNvSpPr txBox="1">
            <a:spLocks noGrp="1"/>
          </p:cNvSpPr>
          <p:nvPr>
            <p:ph type="title"/>
          </p:nvPr>
        </p:nvSpPr>
        <p:spPr>
          <a:xfrm>
            <a:off x="739816" y="1716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Expected Outcomes</a:t>
            </a:r>
            <a:endParaRPr sz="4000" dirty="0">
              <a:latin typeface="+mj-lt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4179B213-54DC-8414-55E6-1460B9FCA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"/>
          <a:stretch/>
        </p:blipFill>
        <p:spPr bwMode="auto">
          <a:xfrm>
            <a:off x="480343" y="2642361"/>
            <a:ext cx="4294171" cy="23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768545A-6E0B-3DA7-3A34-49677DE78B10}"/>
              </a:ext>
            </a:extLst>
          </p:cNvPr>
          <p:cNvSpPr/>
          <p:nvPr/>
        </p:nvSpPr>
        <p:spPr bwMode="auto">
          <a:xfrm>
            <a:off x="739816" y="3736583"/>
            <a:ext cx="816442" cy="65139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CD231B2-0373-964E-24EC-2BA49D8D2133}"/>
              </a:ext>
            </a:extLst>
          </p:cNvPr>
          <p:cNvSpPr/>
          <p:nvPr/>
        </p:nvSpPr>
        <p:spPr bwMode="auto">
          <a:xfrm>
            <a:off x="1994549" y="2763494"/>
            <a:ext cx="1750728" cy="701556"/>
          </a:xfrm>
          <a:prstGeom prst="roundRect">
            <a:avLst/>
          </a:prstGeom>
          <a:noFill/>
          <a:ln w="57150" cap="flat" cmpd="sng" algn="ctr">
            <a:solidFill>
              <a:srgbClr val="FF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8DDF7C-0AED-D927-DA12-09935DB2D212}"/>
              </a:ext>
            </a:extLst>
          </p:cNvPr>
          <p:cNvGrpSpPr/>
          <p:nvPr/>
        </p:nvGrpSpPr>
        <p:grpSpPr>
          <a:xfrm>
            <a:off x="5042142" y="741665"/>
            <a:ext cx="3451099" cy="4183394"/>
            <a:chOff x="15049091" y="12621384"/>
            <a:chExt cx="5596672" cy="7015240"/>
          </a:xfrm>
        </p:grpSpPr>
        <p:pic>
          <p:nvPicPr>
            <p:cNvPr id="31" name="Picture 30" descr="A diagram of a molecule&#10;&#10;Description automatically generated">
              <a:extLst>
                <a:ext uri="{FF2B5EF4-FFF2-40B4-BE49-F238E27FC236}">
                  <a16:creationId xmlns:a16="http://schemas.microsoft.com/office/drawing/2014/main" id="{2C9EE825-F230-49EF-BD72-CF652A661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4600"/>
            <a:stretch/>
          </p:blipFill>
          <p:spPr>
            <a:xfrm>
              <a:off x="15049091" y="13635026"/>
              <a:ext cx="5596672" cy="600159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979FE06-B3DC-CF92-D7AA-5278F4B1312E}"/>
                </a:ext>
              </a:extLst>
            </p:cNvPr>
            <p:cNvSpPr txBox="1"/>
            <p:nvPr/>
          </p:nvSpPr>
          <p:spPr>
            <a:xfrm>
              <a:off x="16463306" y="12621384"/>
              <a:ext cx="1690857" cy="980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Amino Acid #1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8EF809-18FE-0F84-1055-CE887E5EF8C3}"/>
                </a:ext>
              </a:extLst>
            </p:cNvPr>
            <p:cNvSpPr txBox="1"/>
            <p:nvPr/>
          </p:nvSpPr>
          <p:spPr>
            <a:xfrm>
              <a:off x="17692548" y="12637892"/>
              <a:ext cx="1952587" cy="980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Amino Acid #2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F58DB4-6DD4-B538-F82D-5BC5BB45E092}"/>
                </a:ext>
              </a:extLst>
            </p:cNvPr>
            <p:cNvSpPr/>
            <p:nvPr/>
          </p:nvSpPr>
          <p:spPr>
            <a:xfrm>
              <a:off x="17692549" y="13910868"/>
              <a:ext cx="1120438" cy="107316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888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EA5EB08-6084-E581-25F3-A003897EEC2E}"/>
                </a:ext>
              </a:extLst>
            </p:cNvPr>
            <p:cNvSpPr/>
            <p:nvPr/>
          </p:nvSpPr>
          <p:spPr>
            <a:xfrm>
              <a:off x="19264467" y="13843481"/>
              <a:ext cx="1250757" cy="119799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888"/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0492E67-841D-E4ED-0A57-F660D0B0EA21}"/>
              </a:ext>
            </a:extLst>
          </p:cNvPr>
          <p:cNvSpPr/>
          <p:nvPr/>
        </p:nvSpPr>
        <p:spPr bwMode="auto">
          <a:xfrm>
            <a:off x="5042144" y="1319424"/>
            <a:ext cx="3444779" cy="111279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8B66DD6-A558-869C-9531-54FE71D79026}"/>
              </a:ext>
            </a:extLst>
          </p:cNvPr>
          <p:cNvSpPr/>
          <p:nvPr/>
        </p:nvSpPr>
        <p:spPr bwMode="auto">
          <a:xfrm>
            <a:off x="5042143" y="2495843"/>
            <a:ext cx="3444780" cy="1102961"/>
          </a:xfrm>
          <a:prstGeom prst="roundRect">
            <a:avLst/>
          </a:prstGeom>
          <a:noFill/>
          <a:ln w="57150" cap="flat" cmpd="sng" algn="ctr">
            <a:solidFill>
              <a:srgbClr val="FF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EAB110-0615-E4E2-535C-5F8B6737B2C6}"/>
              </a:ext>
            </a:extLst>
          </p:cNvPr>
          <p:cNvSpPr txBox="1"/>
          <p:nvPr/>
        </p:nvSpPr>
        <p:spPr>
          <a:xfrm>
            <a:off x="212715" y="538096"/>
            <a:ext cx="564918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Proposed two step process similar to 1-Pentanol</a:t>
            </a:r>
          </a:p>
          <a:p>
            <a:endParaRPr lang="en-US" sz="500" dirty="0"/>
          </a:p>
          <a:p>
            <a:pPr marL="285750" indent="-285750">
              <a:buFontTx/>
              <a:buChar char="-"/>
            </a:pPr>
            <a:r>
              <a:rPr lang="en-US" sz="2000" u="sng" dirty="0"/>
              <a:t>Step One</a:t>
            </a:r>
            <a:r>
              <a:rPr lang="en-US" sz="2000" dirty="0"/>
              <a:t>: Bond breakage (short duration)</a:t>
            </a:r>
          </a:p>
          <a:p>
            <a:pPr marL="285750" indent="-285750">
              <a:buFontTx/>
              <a:buChar char="-"/>
            </a:pPr>
            <a:r>
              <a:rPr lang="en-US" sz="2000" u="sng" dirty="0"/>
              <a:t>Step Two</a:t>
            </a:r>
            <a:r>
              <a:rPr lang="en-US" sz="2000" dirty="0"/>
              <a:t>: Water loss and </a:t>
            </a:r>
          </a:p>
          <a:p>
            <a:r>
              <a:rPr lang="en-US" sz="2000" dirty="0"/>
              <a:t>    rearrangement (long duration)</a:t>
            </a:r>
          </a:p>
          <a:p>
            <a:endParaRPr lang="en-US" sz="500" dirty="0"/>
          </a:p>
          <a:p>
            <a:pPr marL="285750" indent="-285750">
              <a:buFontTx/>
              <a:buChar char="-"/>
            </a:pPr>
            <a:r>
              <a:rPr lang="en-US" sz="2000" b="1" u="sng" dirty="0"/>
              <a:t>Final Product</a:t>
            </a:r>
            <a:r>
              <a:rPr lang="en-US" sz="2000" b="1" dirty="0"/>
              <a:t>: Two bonded amino </a:t>
            </a:r>
          </a:p>
          <a:p>
            <a:r>
              <a:rPr lang="en-US" sz="2000" b="1" dirty="0"/>
              <a:t>    acids… 20 make a protein!</a:t>
            </a:r>
          </a:p>
          <a:p>
            <a:endParaRPr lang="en-US" sz="1700" dirty="0"/>
          </a:p>
        </p:txBody>
      </p:sp>
      <p:pic>
        <p:nvPicPr>
          <p:cNvPr id="22" name="Picture 21" descr="A cactus and mountains with a sunset&#10;&#10;AI-generated content may be incorrect.">
            <a:extLst>
              <a:ext uri="{FF2B5EF4-FFF2-40B4-BE49-F238E27FC236}">
                <a16:creationId xmlns:a16="http://schemas.microsoft.com/office/drawing/2014/main" id="{1BB1CFF3-E7C4-B26E-BD7A-36147673D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158" y="3943261"/>
            <a:ext cx="899055" cy="12002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7B950C-1B6B-091F-30A4-DF247AE6737A}"/>
              </a:ext>
            </a:extLst>
          </p:cNvPr>
          <p:cNvSpPr txBox="1"/>
          <p:nvPr/>
        </p:nvSpPr>
        <p:spPr>
          <a:xfrm>
            <a:off x="448234" y="4925059"/>
            <a:ext cx="3048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Hailey Nelson, henelso3@asu.edu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>
          <a:extLst>
            <a:ext uri="{FF2B5EF4-FFF2-40B4-BE49-F238E27FC236}">
              <a16:creationId xmlns:a16="http://schemas.microsoft.com/office/drawing/2014/main" id="{BED2566A-7BE1-DB38-99DA-ED14CF369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">
            <a:extLst>
              <a:ext uri="{FF2B5EF4-FFF2-40B4-BE49-F238E27FC236}">
                <a16:creationId xmlns:a16="http://schemas.microsoft.com/office/drawing/2014/main" id="{9D964DE9-A6A3-E881-C5B0-4033B1FCB8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3450" y="544258"/>
            <a:ext cx="5177100" cy="5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Summary</a:t>
            </a:r>
            <a:endParaRPr sz="4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54ABA-5919-7EAA-1AB8-31E194AC58E7}"/>
              </a:ext>
            </a:extLst>
          </p:cNvPr>
          <p:cNvSpPr txBox="1"/>
          <p:nvPr/>
        </p:nvSpPr>
        <p:spPr>
          <a:xfrm>
            <a:off x="468414" y="4835723"/>
            <a:ext cx="3030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Hailey Nelson, henelso3@asu.edu</a:t>
            </a:r>
          </a:p>
        </p:txBody>
      </p:sp>
      <p:pic>
        <p:nvPicPr>
          <p:cNvPr id="5" name="Picture 4" descr="A cactus and mountains with a sunset&#10;&#10;AI-generated content may be incorrect.">
            <a:extLst>
              <a:ext uri="{FF2B5EF4-FFF2-40B4-BE49-F238E27FC236}">
                <a16:creationId xmlns:a16="http://schemas.microsoft.com/office/drawing/2014/main" id="{2B1E937B-FB39-377B-D36D-BF59C92F5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158" y="3943261"/>
            <a:ext cx="899055" cy="1200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A4BDAE-064B-3C38-07C7-F26B65A5CC64}"/>
              </a:ext>
            </a:extLst>
          </p:cNvPr>
          <p:cNvSpPr txBox="1"/>
          <p:nvPr/>
        </p:nvSpPr>
        <p:spPr>
          <a:xfrm>
            <a:off x="943514" y="1057891"/>
            <a:ext cx="75399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Evaluating </a:t>
            </a:r>
            <a:r>
              <a:rPr lang="en-US" sz="2000" b="1" dirty="0"/>
              <a:t>how to form peptide bonds between amino acids </a:t>
            </a:r>
            <a:r>
              <a:rPr lang="en-US" sz="2000" dirty="0"/>
              <a:t>through laser excitation.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A </a:t>
            </a:r>
            <a:r>
              <a:rPr lang="en-US" sz="2000" b="1" dirty="0"/>
              <a:t>two-step mechanism </a:t>
            </a:r>
            <a:r>
              <a:rPr lang="en-US" sz="2000" dirty="0"/>
              <a:t>is proposed involving a bond breakage then </a:t>
            </a:r>
            <a:r>
              <a:rPr lang="en-US" sz="2000" b="1" dirty="0"/>
              <a:t>water loss </a:t>
            </a:r>
            <a:r>
              <a:rPr lang="en-US" sz="2000" dirty="0"/>
              <a:t>and rearrangement.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The overarching goal is to understand how </a:t>
            </a:r>
            <a:r>
              <a:rPr lang="en-US" sz="2000" b="1" dirty="0"/>
              <a:t>peptide bonds can form through UV and IR excitation in space like conditions</a:t>
            </a:r>
            <a:r>
              <a:rPr lang="en-US" sz="2000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000" dirty="0"/>
          </a:p>
          <a:p>
            <a:pPr algn="ctr"/>
            <a:r>
              <a:rPr lang="en-US" sz="2000" dirty="0"/>
              <a:t>Thank you!</a:t>
            </a:r>
          </a:p>
          <a:p>
            <a:pPr algn="ctr"/>
            <a:endParaRPr lang="en-US" sz="800" dirty="0"/>
          </a:p>
          <a:p>
            <a:pPr algn="ctr"/>
            <a:r>
              <a:rPr lang="en-US" sz="1600" dirty="0"/>
              <a:t>Special thanks to Dr. Scott Sayres, Chase </a:t>
            </a:r>
            <a:r>
              <a:rPr lang="en-US" sz="1600" dirty="0" err="1"/>
              <a:t>Rotteger</a:t>
            </a:r>
            <a:r>
              <a:rPr lang="en-US" sz="1600" dirty="0"/>
              <a:t>, Hannah Rucker, Arizona State University, and ASU/NASA Space Grant for making this project possible.</a:t>
            </a:r>
          </a:p>
        </p:txBody>
      </p:sp>
      <p:pic>
        <p:nvPicPr>
          <p:cNvPr id="7" name="Picture 6" descr="A model of a molecule&#10;&#10;AI-generated content may be incorrect.">
            <a:extLst>
              <a:ext uri="{FF2B5EF4-FFF2-40B4-BE49-F238E27FC236}">
                <a16:creationId xmlns:a16="http://schemas.microsoft.com/office/drawing/2014/main" id="{824A589D-C91A-0470-EF8C-1FE40FA9D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t="14430" r="30945" b="17700"/>
          <a:stretch/>
        </p:blipFill>
        <p:spPr>
          <a:xfrm rot="2467879">
            <a:off x="174254" y="51649"/>
            <a:ext cx="1018392" cy="1383773"/>
          </a:xfrm>
          <a:prstGeom prst="rect">
            <a:avLst/>
          </a:prstGeom>
        </p:spPr>
      </p:pic>
      <p:pic>
        <p:nvPicPr>
          <p:cNvPr id="8" name="Picture 7" descr="A model of a molecule&#10;&#10;AI-generated content may be incorrect.">
            <a:extLst>
              <a:ext uri="{FF2B5EF4-FFF2-40B4-BE49-F238E27FC236}">
                <a16:creationId xmlns:a16="http://schemas.microsoft.com/office/drawing/2014/main" id="{E25EB238-68A8-AE4F-034A-1E5C2AB9F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t="14430" r="30945" b="17700"/>
          <a:stretch/>
        </p:blipFill>
        <p:spPr>
          <a:xfrm rot="8312667">
            <a:off x="7759151" y="75287"/>
            <a:ext cx="1018392" cy="1383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A31B24-CEFF-C4D5-A05B-6F363A24C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" y="3019027"/>
            <a:ext cx="1191066" cy="11910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3E6B63-AC8A-9EB4-4D53-037A3FE51B9A}"/>
              </a:ext>
            </a:extLst>
          </p:cNvPr>
          <p:cNvSpPr txBox="1"/>
          <p:nvPr/>
        </p:nvSpPr>
        <p:spPr>
          <a:xfrm>
            <a:off x="238233" y="4084026"/>
            <a:ext cx="1006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22358293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Conference Style Presentation By Slidesgo">
  <a:themeElements>
    <a:clrScheme name="Simple Light">
      <a:dk1>
        <a:srgbClr val="5C5948"/>
      </a:dk1>
      <a:lt1>
        <a:srgbClr val="FFFFFF"/>
      </a:lt1>
      <a:dk2>
        <a:srgbClr val="C0B39D"/>
      </a:dk2>
      <a:lt2>
        <a:srgbClr val="C1BFA8"/>
      </a:lt2>
      <a:accent1>
        <a:srgbClr val="CEC2C0"/>
      </a:accent1>
      <a:accent2>
        <a:srgbClr val="E0CC9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C59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CA895BC7-2A8A-4B12-A0BF-3ED750ABAD7B}"/>
</file>

<file path=customXml/itemProps2.xml><?xml version="1.0" encoding="utf-8"?>
<ds:datastoreItem xmlns:ds="http://schemas.openxmlformats.org/officeDocument/2006/customXml" ds:itemID="{1044AF91-0949-4473-930A-BC969F6AC191}"/>
</file>

<file path=customXml/itemProps3.xml><?xml version="1.0" encoding="utf-8"?>
<ds:datastoreItem xmlns:ds="http://schemas.openxmlformats.org/officeDocument/2006/customXml" ds:itemID="{FFEBDE98-CF4A-41A5-A5A7-CA8D8E1C0EEA}"/>
</file>

<file path=docProps/app.xml><?xml version="1.0" encoding="utf-8"?>
<Properties xmlns="http://schemas.openxmlformats.org/officeDocument/2006/extended-properties" xmlns:vt="http://schemas.openxmlformats.org/officeDocument/2006/docPropsVTypes">
  <TotalTime>3308</TotalTime>
  <Words>519</Words>
  <Application>Microsoft Macintosh PowerPoint</Application>
  <PresentationFormat>On-screen Show (16:9)</PresentationFormat>
  <Paragraphs>98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Questrial</vt:lpstr>
      <vt:lpstr>Montserrat</vt:lpstr>
      <vt:lpstr>Montserrat SemiBold</vt:lpstr>
      <vt:lpstr>Wingdings</vt:lpstr>
      <vt:lpstr>Raleway</vt:lpstr>
      <vt:lpstr>Arial</vt:lpstr>
      <vt:lpstr>Simple Conference Style Presentation By Slidesgo</vt:lpstr>
      <vt:lpstr>Exploring the Foundation of Life in the Universe with Ultrafast Dynamics</vt:lpstr>
      <vt:lpstr>Organic Molecules and Asteroids</vt:lpstr>
      <vt:lpstr>Purpose</vt:lpstr>
      <vt:lpstr>Instrumentation</vt:lpstr>
      <vt:lpstr>The Excited State</vt:lpstr>
      <vt:lpstr>Amino Acids</vt:lpstr>
      <vt:lpstr>Preliminary Results and Expected Outcomes</vt:lpstr>
      <vt:lpstr>Expected Outcomes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Hailey Nelson</cp:lastModifiedBy>
  <cp:revision>2</cp:revision>
  <dcterms:modified xsi:type="dcterms:W3CDTF">2025-04-05T02:06:56Z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